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Override1.xml" ContentType="application/vnd.openxmlformats-officedocument.themeOverride+xml"/>
  <Override PartName="/ppt/drawings/drawing1.xml" ContentType="application/vnd.openxmlformats-officedocument.drawingml.chartshapes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charts/chart9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charts/chart10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charts/chart11.xml" ContentType="application/vnd.openxmlformats-officedocument.drawingml.chart+xml"/>
  <Override PartName="/ppt/charts/style11.xml" ContentType="application/vnd.ms-office.chartstyle+xml"/>
  <Override PartName="/ppt/charts/colors11.xml" ContentType="application/vnd.ms-office.chartcolorstyle+xml"/>
  <Override PartName="/ppt/charts/chart12.xml" ContentType="application/vnd.openxmlformats-officedocument.drawingml.chart+xml"/>
  <Override PartName="/ppt/charts/style12.xml" ContentType="application/vnd.ms-office.chartstyle+xml"/>
  <Override PartName="/ppt/charts/colors12.xml" ContentType="application/vnd.ms-office.chartcolorstyle+xml"/>
  <Override PartName="/ppt/charts/chart13.xml" ContentType="application/vnd.openxmlformats-officedocument.drawingml.chart+xml"/>
  <Override PartName="/ppt/charts/style13.xml" ContentType="application/vnd.ms-office.chartstyle+xml"/>
  <Override PartName="/ppt/charts/colors13.xml" ContentType="application/vnd.ms-office.chartcolorstyle+xml"/>
  <Override PartName="/ppt/charts/chart14.xml" ContentType="application/vnd.openxmlformats-officedocument.drawingml.chart+xml"/>
  <Override PartName="/ppt/charts/style14.xml" ContentType="application/vnd.ms-office.chartstyle+xml"/>
  <Override PartName="/ppt/charts/colors14.xml" ContentType="application/vnd.ms-office.chartcolorstyle+xml"/>
  <Override PartName="/ppt/charts/chart15.xml" ContentType="application/vnd.openxmlformats-officedocument.drawingml.chart+xml"/>
  <Override PartName="/ppt/charts/style15.xml" ContentType="application/vnd.ms-office.chartstyle+xml"/>
  <Override PartName="/ppt/charts/colors15.xml" ContentType="application/vnd.ms-office.chartcolorstyle+xml"/>
  <Override PartName="/ppt/charts/chart16.xml" ContentType="application/vnd.openxmlformats-officedocument.drawingml.chart+xml"/>
  <Override PartName="/ppt/charts/style16.xml" ContentType="application/vnd.ms-office.chartstyle+xml"/>
  <Override PartName="/ppt/charts/colors16.xml" ContentType="application/vnd.ms-office.chartcolorstyle+xml"/>
  <Override PartName="/ppt/charts/chart17.xml" ContentType="application/vnd.openxmlformats-officedocument.drawingml.chart+xml"/>
  <Override PartName="/ppt/charts/style17.xml" ContentType="application/vnd.ms-office.chartstyle+xml"/>
  <Override PartName="/ppt/charts/colors17.xml" ContentType="application/vnd.ms-office.chartcolorstyle+xml"/>
  <Override PartName="/ppt/charts/chart18.xml" ContentType="application/vnd.openxmlformats-officedocument.drawingml.chart+xml"/>
  <Override PartName="/ppt/charts/style18.xml" ContentType="application/vnd.ms-office.chartstyle+xml"/>
  <Override PartName="/ppt/charts/colors18.xml" ContentType="application/vnd.ms-office.chartcolorstyle+xml"/>
  <Override PartName="/ppt/charts/chart19.xml" ContentType="application/vnd.openxmlformats-officedocument.drawingml.chart+xml"/>
  <Override PartName="/ppt/charts/style19.xml" ContentType="application/vnd.ms-office.chartstyle+xml"/>
  <Override PartName="/ppt/charts/colors19.xml" ContentType="application/vnd.ms-office.chartcolorstyle+xml"/>
  <Override PartName="/ppt/charts/chart20.xml" ContentType="application/vnd.openxmlformats-officedocument.drawingml.chart+xml"/>
  <Override PartName="/ppt/charts/style20.xml" ContentType="application/vnd.ms-office.chartstyle+xml"/>
  <Override PartName="/ppt/charts/colors20.xml" ContentType="application/vnd.ms-office.chartcolorstyle+xml"/>
  <Override PartName="/ppt/charts/chart21.xml" ContentType="application/vnd.openxmlformats-officedocument.drawingml.chart+xml"/>
  <Override PartName="/ppt/charts/style21.xml" ContentType="application/vnd.ms-office.chartstyle+xml"/>
  <Override PartName="/ppt/charts/colors21.xml" ContentType="application/vnd.ms-office.chartcolorstyle+xml"/>
  <Override PartName="/ppt/charts/chart22.xml" ContentType="application/vnd.openxmlformats-officedocument.drawingml.chart+xml"/>
  <Override PartName="/ppt/charts/style22.xml" ContentType="application/vnd.ms-office.chartstyle+xml"/>
  <Override PartName="/ppt/charts/colors22.xml" ContentType="application/vnd.ms-office.chartcolorstyle+xml"/>
  <Override PartName="/ppt/charts/chart23.xml" ContentType="application/vnd.openxmlformats-officedocument.drawingml.chart+xml"/>
  <Override PartName="/ppt/charts/style23.xml" ContentType="application/vnd.ms-office.chartstyle+xml"/>
  <Override PartName="/ppt/charts/colors23.xml" ContentType="application/vnd.ms-office.chartcolorstyle+xml"/>
  <Override PartName="/ppt/charts/chart24.xml" ContentType="application/vnd.openxmlformats-officedocument.drawingml.chart+xml"/>
  <Override PartName="/ppt/charts/style24.xml" ContentType="application/vnd.ms-office.chartstyle+xml"/>
  <Override PartName="/ppt/charts/colors24.xml" ContentType="application/vnd.ms-office.chartcolorstyle+xml"/>
  <Override PartName="/ppt/charts/chart25.xml" ContentType="application/vnd.openxmlformats-officedocument.drawingml.chart+xml"/>
  <Override PartName="/ppt/charts/style25.xml" ContentType="application/vnd.ms-office.chartstyle+xml"/>
  <Override PartName="/ppt/charts/colors25.xml" ContentType="application/vnd.ms-office.chartcolorstyle+xml"/>
  <Override PartName="/ppt/charts/chart26.xml" ContentType="application/vnd.openxmlformats-officedocument.drawingml.chart+xml"/>
  <Override PartName="/ppt/charts/style26.xml" ContentType="application/vnd.ms-office.chartstyle+xml"/>
  <Override PartName="/ppt/charts/colors26.xml" ContentType="application/vnd.ms-office.chartcolorstyle+xml"/>
  <Override PartName="/ppt/charts/chart27.xml" ContentType="application/vnd.openxmlformats-officedocument.drawingml.chart+xml"/>
  <Override PartName="/ppt/charts/style27.xml" ContentType="application/vnd.ms-office.chartstyle+xml"/>
  <Override PartName="/ppt/charts/colors27.xml" ContentType="application/vnd.ms-office.chartcolorstyle+xml"/>
  <Override PartName="/ppt/charts/chart28.xml" ContentType="application/vnd.openxmlformats-officedocument.drawingml.chart+xml"/>
  <Override PartName="/ppt/charts/style28.xml" ContentType="application/vnd.ms-office.chartstyle+xml"/>
  <Override PartName="/ppt/charts/colors28.xml" ContentType="application/vnd.ms-office.chartcolorstyle+xml"/>
  <Override PartName="/ppt/charts/chart29.xml" ContentType="application/vnd.openxmlformats-officedocument.drawingml.chart+xml"/>
  <Override PartName="/ppt/charts/style29.xml" ContentType="application/vnd.ms-office.chartstyle+xml"/>
  <Override PartName="/ppt/charts/colors29.xml" ContentType="application/vnd.ms-office.chartcolorstyl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7"/>
  </p:notesMasterIdLst>
  <p:sldIdLst>
    <p:sldId id="257" r:id="rId2"/>
    <p:sldId id="665" r:id="rId3"/>
    <p:sldId id="666" r:id="rId4"/>
    <p:sldId id="258" r:id="rId5"/>
    <p:sldId id="259" r:id="rId6"/>
    <p:sldId id="261" r:id="rId7"/>
    <p:sldId id="260" r:id="rId8"/>
    <p:sldId id="293" r:id="rId9"/>
    <p:sldId id="273" r:id="rId10"/>
    <p:sldId id="274" r:id="rId11"/>
    <p:sldId id="294" r:id="rId12"/>
    <p:sldId id="282" r:id="rId13"/>
    <p:sldId id="283" r:id="rId14"/>
    <p:sldId id="287" r:id="rId15"/>
    <p:sldId id="276" r:id="rId16"/>
    <p:sldId id="277" r:id="rId17"/>
    <p:sldId id="292" r:id="rId18"/>
    <p:sldId id="272" r:id="rId19"/>
    <p:sldId id="275" r:id="rId20"/>
    <p:sldId id="284" r:id="rId21"/>
    <p:sldId id="278" r:id="rId22"/>
    <p:sldId id="279" r:id="rId23"/>
    <p:sldId id="295" r:id="rId24"/>
    <p:sldId id="281" r:id="rId25"/>
    <p:sldId id="280" r:id="rId26"/>
    <p:sldId id="291" r:id="rId27"/>
    <p:sldId id="265" r:id="rId28"/>
    <p:sldId id="267" r:id="rId29"/>
    <p:sldId id="286" r:id="rId30"/>
    <p:sldId id="263" r:id="rId31"/>
    <p:sldId id="264" r:id="rId32"/>
    <p:sldId id="288" r:id="rId33"/>
    <p:sldId id="270" r:id="rId34"/>
    <p:sldId id="271" r:id="rId35"/>
    <p:sldId id="290" r:id="rId36"/>
    <p:sldId id="268" r:id="rId37"/>
    <p:sldId id="269" r:id="rId38"/>
    <p:sldId id="289" r:id="rId39"/>
    <p:sldId id="296" r:id="rId40"/>
    <p:sldId id="297" r:id="rId41"/>
    <p:sldId id="298" r:id="rId42"/>
    <p:sldId id="299" r:id="rId43"/>
    <p:sldId id="300" r:id="rId44"/>
    <p:sldId id="301" r:id="rId45"/>
    <p:sldId id="285" r:id="rId46"/>
  </p:sldIdLst>
  <p:sldSz cx="12192000" cy="6858000"/>
  <p:notesSz cx="6858000" cy="9144000"/>
  <p:defaultTextStyle>
    <a:defPPr>
      <a:defRPr lang="es-MX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9F82D69-E709-43E3-B0B3-888AC7572E33}" v="41" dt="2025-10-31T14:54:04.90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13" autoAdjust="0"/>
    <p:restoredTop sz="94660"/>
  </p:normalViewPr>
  <p:slideViewPr>
    <p:cSldViewPr snapToGrid="0">
      <p:cViewPr varScale="1">
        <p:scale>
          <a:sx n="57" d="100"/>
          <a:sy n="57" d="100"/>
        </p:scale>
        <p:origin x="1260" y="2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notesMaster" Target="notesMasters/notesMaster1.xml"/><Relationship Id="rId50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microsoft.com/office/2015/10/relationships/revisionInfo" Target="revisionInfo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microsoft.com/office/2016/11/relationships/changesInfo" Target="changesInfos/changesInfo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zarai de la fuente" userId="f588a15574cd706b" providerId="LiveId" clId="{06402035-6539-49C3-8A8B-8C393883BA51}"/>
    <pc:docChg chg="custSel addSld modSld">
      <pc:chgData name="zarai de la fuente" userId="f588a15574cd706b" providerId="LiveId" clId="{06402035-6539-49C3-8A8B-8C393883BA51}" dt="2025-10-31T14:54:07.441" v="211" actId="26606"/>
      <pc:docMkLst>
        <pc:docMk/>
      </pc:docMkLst>
      <pc:sldChg chg="modSp mod">
        <pc:chgData name="zarai de la fuente" userId="f588a15574cd706b" providerId="LiveId" clId="{06402035-6539-49C3-8A8B-8C393883BA51}" dt="2025-10-31T14:38:51.979" v="63" actId="27918"/>
        <pc:sldMkLst>
          <pc:docMk/>
          <pc:sldMk cId="3778257013" sldId="259"/>
        </pc:sldMkLst>
        <pc:graphicFrameChg chg="modGraphic">
          <ac:chgData name="zarai de la fuente" userId="f588a15574cd706b" providerId="LiveId" clId="{06402035-6539-49C3-8A8B-8C393883BA51}" dt="2025-10-31T14:38:45.838" v="45" actId="20577"/>
          <ac:graphicFrameMkLst>
            <pc:docMk/>
            <pc:sldMk cId="3778257013" sldId="259"/>
            <ac:graphicFrameMk id="6" creationId="{8BF74C12-6F7F-9FD0-6302-943EAABD2C64}"/>
          </ac:graphicFrameMkLst>
        </pc:graphicFrameChg>
      </pc:sldChg>
      <pc:sldChg chg="modSp mod">
        <pc:chgData name="zarai de la fuente" userId="f588a15574cd706b" providerId="LiveId" clId="{06402035-6539-49C3-8A8B-8C393883BA51}" dt="2025-10-31T14:21:05.309" v="5" actId="20577"/>
        <pc:sldMkLst>
          <pc:docMk/>
          <pc:sldMk cId="2663933574" sldId="261"/>
        </pc:sldMkLst>
        <pc:graphicFrameChg chg="modGraphic">
          <ac:chgData name="zarai de la fuente" userId="f588a15574cd706b" providerId="LiveId" clId="{06402035-6539-49C3-8A8B-8C393883BA51}" dt="2025-10-31T14:21:05.309" v="5" actId="20577"/>
          <ac:graphicFrameMkLst>
            <pc:docMk/>
            <pc:sldMk cId="2663933574" sldId="261"/>
            <ac:graphicFrameMk id="8" creationId="{135BA33A-C9AC-6F98-BB23-65DC37825521}"/>
          </ac:graphicFrameMkLst>
        </pc:graphicFrameChg>
      </pc:sldChg>
      <pc:sldChg chg="addSp delSp modSp mod">
        <pc:chgData name="zarai de la fuente" userId="f588a15574cd706b" providerId="LiveId" clId="{06402035-6539-49C3-8A8B-8C393883BA51}" dt="2025-10-31T14:22:55.791" v="14" actId="26606"/>
        <pc:sldMkLst>
          <pc:docMk/>
          <pc:sldMk cId="323689027" sldId="292"/>
        </pc:sldMkLst>
        <pc:spChg chg="mod ord">
          <ac:chgData name="zarai de la fuente" userId="f588a15574cd706b" providerId="LiveId" clId="{06402035-6539-49C3-8A8B-8C393883BA51}" dt="2025-10-31T14:22:55.791" v="14" actId="26606"/>
          <ac:spMkLst>
            <pc:docMk/>
            <pc:sldMk cId="323689027" sldId="292"/>
            <ac:spMk id="2" creationId="{5CB0B59A-491B-2AE5-3260-07D52AEAAD99}"/>
          </ac:spMkLst>
        </pc:spChg>
        <pc:spChg chg="add del mod">
          <ac:chgData name="zarai de la fuente" userId="f588a15574cd706b" providerId="LiveId" clId="{06402035-6539-49C3-8A8B-8C393883BA51}" dt="2025-10-31T14:22:35.008" v="11"/>
          <ac:spMkLst>
            <pc:docMk/>
            <pc:sldMk cId="323689027" sldId="292"/>
            <ac:spMk id="7" creationId="{3C1EBF25-439A-F303-F3DF-2573696F087D}"/>
          </ac:spMkLst>
        </pc:spChg>
        <pc:spChg chg="del">
          <ac:chgData name="zarai de la fuente" userId="f588a15574cd706b" providerId="LiveId" clId="{06402035-6539-49C3-8A8B-8C393883BA51}" dt="2025-10-31T14:22:55.791" v="14" actId="26606"/>
          <ac:spMkLst>
            <pc:docMk/>
            <pc:sldMk cId="323689027" sldId="292"/>
            <ac:spMk id="11" creationId="{ADA216DF-C268-4A25-A2DC-51E15F55003F}"/>
          </ac:spMkLst>
        </pc:spChg>
        <pc:spChg chg="del">
          <ac:chgData name="zarai de la fuente" userId="f588a15574cd706b" providerId="LiveId" clId="{06402035-6539-49C3-8A8B-8C393883BA51}" dt="2025-10-31T14:22:55.791" v="14" actId="26606"/>
          <ac:spMkLst>
            <pc:docMk/>
            <pc:sldMk cId="323689027" sldId="292"/>
            <ac:spMk id="13" creationId="{DE127D07-37F2-4FE3-9F47-F0CD6740D5D8}"/>
          </ac:spMkLst>
        </pc:spChg>
        <pc:spChg chg="add">
          <ac:chgData name="zarai de la fuente" userId="f588a15574cd706b" providerId="LiveId" clId="{06402035-6539-49C3-8A8B-8C393883BA51}" dt="2025-10-31T14:22:55.791" v="14" actId="26606"/>
          <ac:spMkLst>
            <pc:docMk/>
            <pc:sldMk cId="323689027" sldId="292"/>
            <ac:spMk id="20" creationId="{848F64AA-5BE2-4280-BEFA-DC288118FCCE}"/>
          </ac:spMkLst>
        </pc:spChg>
        <pc:picChg chg="del">
          <ac:chgData name="zarai de la fuente" userId="f588a15574cd706b" providerId="LiveId" clId="{06402035-6539-49C3-8A8B-8C393883BA51}" dt="2025-10-31T14:22:10.555" v="8" actId="478"/>
          <ac:picMkLst>
            <pc:docMk/>
            <pc:sldMk cId="323689027" sldId="292"/>
            <ac:picMk id="4" creationId="{F36D95C1-FAE7-CC6C-B117-D49473292779}"/>
          </ac:picMkLst>
        </pc:picChg>
        <pc:picChg chg="del">
          <ac:chgData name="zarai de la fuente" userId="f588a15574cd706b" providerId="LiveId" clId="{06402035-6539-49C3-8A8B-8C393883BA51}" dt="2025-10-31T14:22:12.043" v="9" actId="478"/>
          <ac:picMkLst>
            <pc:docMk/>
            <pc:sldMk cId="323689027" sldId="292"/>
            <ac:picMk id="5" creationId="{47D9D36F-7540-A3B6-DACE-4E44DEA8D924}"/>
          </ac:picMkLst>
        </pc:picChg>
        <pc:picChg chg="del">
          <ac:chgData name="zarai de la fuente" userId="f588a15574cd706b" providerId="LiveId" clId="{06402035-6539-49C3-8A8B-8C393883BA51}" dt="2025-10-31T14:22:13.386" v="10" actId="478"/>
          <ac:picMkLst>
            <pc:docMk/>
            <pc:sldMk cId="323689027" sldId="292"/>
            <ac:picMk id="6" creationId="{87553C64-9BEE-8B94-EC1B-640BD4E0CCD9}"/>
          </ac:picMkLst>
        </pc:picChg>
        <pc:picChg chg="add mod ord">
          <ac:chgData name="zarai de la fuente" userId="f588a15574cd706b" providerId="LiveId" clId="{06402035-6539-49C3-8A8B-8C393883BA51}" dt="2025-10-31T14:22:55.791" v="14" actId="26606"/>
          <ac:picMkLst>
            <pc:docMk/>
            <pc:sldMk cId="323689027" sldId="292"/>
            <ac:picMk id="9" creationId="{054298BA-AD43-DB0A-E8C9-78B7AEFBCFB9}"/>
          </ac:picMkLst>
        </pc:picChg>
        <pc:picChg chg="add mod">
          <ac:chgData name="zarai de la fuente" userId="f588a15574cd706b" providerId="LiveId" clId="{06402035-6539-49C3-8A8B-8C393883BA51}" dt="2025-10-31T14:22:55.791" v="14" actId="26606"/>
          <ac:picMkLst>
            <pc:docMk/>
            <pc:sldMk cId="323689027" sldId="292"/>
            <ac:picMk id="12" creationId="{1EE416E1-3336-F9D0-E59C-5A444C8B6D20}"/>
          </ac:picMkLst>
        </pc:picChg>
        <pc:picChg chg="add mod">
          <ac:chgData name="zarai de la fuente" userId="f588a15574cd706b" providerId="LiveId" clId="{06402035-6539-49C3-8A8B-8C393883BA51}" dt="2025-10-31T14:22:55.791" v="14" actId="26606"/>
          <ac:picMkLst>
            <pc:docMk/>
            <pc:sldMk cId="323689027" sldId="292"/>
            <ac:picMk id="15" creationId="{D4FEE8CF-053D-17E5-8376-23AF9F8270DD}"/>
          </ac:picMkLst>
        </pc:picChg>
      </pc:sldChg>
      <pc:sldChg chg="addSp delSp modSp mod">
        <pc:chgData name="zarai de la fuente" userId="f588a15574cd706b" providerId="LiveId" clId="{06402035-6539-49C3-8A8B-8C393883BA51}" dt="2025-10-31T14:21:24.627" v="7" actId="26606"/>
        <pc:sldMkLst>
          <pc:docMk/>
          <pc:sldMk cId="2509156639" sldId="294"/>
        </pc:sldMkLst>
        <pc:spChg chg="mod">
          <ac:chgData name="zarai de la fuente" userId="f588a15574cd706b" providerId="LiveId" clId="{06402035-6539-49C3-8A8B-8C393883BA51}" dt="2025-10-31T14:21:24.627" v="7" actId="26606"/>
          <ac:spMkLst>
            <pc:docMk/>
            <pc:sldMk cId="2509156639" sldId="294"/>
            <ac:spMk id="2" creationId="{17E44DC2-3DA6-BF8F-869B-C02D3445FECC}"/>
          </ac:spMkLst>
        </pc:spChg>
        <pc:spChg chg="add del mod">
          <ac:chgData name="zarai de la fuente" userId="f588a15574cd706b" providerId="LiveId" clId="{06402035-6539-49C3-8A8B-8C393883BA51}" dt="2025-10-31T14:21:24.627" v="7" actId="26606"/>
          <ac:spMkLst>
            <pc:docMk/>
            <pc:sldMk cId="2509156639" sldId="294"/>
            <ac:spMk id="6" creationId="{97F1E5B9-4CBF-181B-9334-908357F253CB}"/>
          </ac:spMkLst>
        </pc:spChg>
        <pc:spChg chg="del">
          <ac:chgData name="zarai de la fuente" userId="f588a15574cd706b" providerId="LiveId" clId="{06402035-6539-49C3-8A8B-8C393883BA51}" dt="2025-10-31T14:21:24.627" v="7" actId="26606"/>
          <ac:spMkLst>
            <pc:docMk/>
            <pc:sldMk cId="2509156639" sldId="294"/>
            <ac:spMk id="10" creationId="{F0087D53-9295-4463-AAE4-D5C626046E9F}"/>
          </ac:spMkLst>
        </pc:spChg>
        <pc:spChg chg="del">
          <ac:chgData name="zarai de la fuente" userId="f588a15574cd706b" providerId="LiveId" clId="{06402035-6539-49C3-8A8B-8C393883BA51}" dt="2025-10-31T14:21:24.627" v="7" actId="26606"/>
          <ac:spMkLst>
            <pc:docMk/>
            <pc:sldMk cId="2509156639" sldId="294"/>
            <ac:spMk id="12" creationId="{D6A9C53F-5F90-40A5-8C85-5412D39C8C68}"/>
          </ac:spMkLst>
        </pc:spChg>
        <pc:spChg chg="add">
          <ac:chgData name="zarai de la fuente" userId="f588a15574cd706b" providerId="LiveId" clId="{06402035-6539-49C3-8A8B-8C393883BA51}" dt="2025-10-31T14:21:24.627" v="7" actId="26606"/>
          <ac:spMkLst>
            <pc:docMk/>
            <pc:sldMk cId="2509156639" sldId="294"/>
            <ac:spMk id="17" creationId="{FB5B0058-AF13-4859-B429-4EDDE2A26F7F}"/>
          </ac:spMkLst>
        </pc:spChg>
        <pc:spChg chg="add">
          <ac:chgData name="zarai de la fuente" userId="f588a15574cd706b" providerId="LiveId" clId="{06402035-6539-49C3-8A8B-8C393883BA51}" dt="2025-10-31T14:21:24.627" v="7" actId="26606"/>
          <ac:spMkLst>
            <pc:docMk/>
            <pc:sldMk cId="2509156639" sldId="294"/>
            <ac:spMk id="21" creationId="{A4A161CC-6DC5-4863-B213-94529D6E06D7}"/>
          </ac:spMkLst>
        </pc:spChg>
        <pc:picChg chg="del">
          <ac:chgData name="zarai de la fuente" userId="f588a15574cd706b" providerId="LiveId" clId="{06402035-6539-49C3-8A8B-8C393883BA51}" dt="2025-10-31T14:21:21.937" v="6" actId="478"/>
          <ac:picMkLst>
            <pc:docMk/>
            <pc:sldMk cId="2509156639" sldId="294"/>
            <ac:picMk id="4" creationId="{9E9BC91A-E3A6-74E1-8F03-A46D0DCD9B7D}"/>
          </ac:picMkLst>
        </pc:picChg>
        <pc:picChg chg="mod">
          <ac:chgData name="zarai de la fuente" userId="f588a15574cd706b" providerId="LiveId" clId="{06402035-6539-49C3-8A8B-8C393883BA51}" dt="2025-10-31T14:21:24.627" v="7" actId="26606"/>
          <ac:picMkLst>
            <pc:docMk/>
            <pc:sldMk cId="2509156639" sldId="294"/>
            <ac:picMk id="5" creationId="{2A962107-4613-9975-7955-65E6E6D73F01}"/>
          </ac:picMkLst>
        </pc:picChg>
        <pc:cxnChg chg="add">
          <ac:chgData name="zarai de la fuente" userId="f588a15574cd706b" providerId="LiveId" clId="{06402035-6539-49C3-8A8B-8C393883BA51}" dt="2025-10-31T14:21:24.627" v="7" actId="26606"/>
          <ac:cxnSpMkLst>
            <pc:docMk/>
            <pc:sldMk cId="2509156639" sldId="294"/>
            <ac:cxnSpMk id="19" creationId="{AC65C03C-3F17-45DC-A1B9-35ACA43397D4}"/>
          </ac:cxnSpMkLst>
        </pc:cxnChg>
      </pc:sldChg>
      <pc:sldChg chg="addSp delSp modSp add mod">
        <pc:chgData name="zarai de la fuente" userId="f588a15574cd706b" providerId="LiveId" clId="{06402035-6539-49C3-8A8B-8C393883BA51}" dt="2025-10-31T14:39:37.836" v="91" actId="1076"/>
        <pc:sldMkLst>
          <pc:docMk/>
          <pc:sldMk cId="3109169264" sldId="296"/>
        </pc:sldMkLst>
        <pc:spChg chg="mod">
          <ac:chgData name="zarai de la fuente" userId="f588a15574cd706b" providerId="LiveId" clId="{06402035-6539-49C3-8A8B-8C393883BA51}" dt="2025-10-31T14:39:18.977" v="84" actId="20577"/>
          <ac:spMkLst>
            <pc:docMk/>
            <pc:sldMk cId="3109169264" sldId="296"/>
            <ac:spMk id="2" creationId="{86F65526-FEE1-FEBB-137C-B7C326CCF90A}"/>
          </ac:spMkLst>
        </pc:spChg>
        <pc:graphicFrameChg chg="add mod">
          <ac:chgData name="zarai de la fuente" userId="f588a15574cd706b" providerId="LiveId" clId="{06402035-6539-49C3-8A8B-8C393883BA51}" dt="2025-10-31T14:39:37.836" v="91" actId="1076"/>
          <ac:graphicFrameMkLst>
            <pc:docMk/>
            <pc:sldMk cId="3109169264" sldId="296"/>
            <ac:graphicFrameMk id="3" creationId="{594534AF-7B3F-CD46-AE90-F22D12C7169A}"/>
          </ac:graphicFrameMkLst>
        </pc:graphicFrameChg>
        <pc:graphicFrameChg chg="del">
          <ac:chgData name="zarai de la fuente" userId="f588a15574cd706b" providerId="LiveId" clId="{06402035-6539-49C3-8A8B-8C393883BA51}" dt="2025-10-31T14:39:21.356" v="85" actId="478"/>
          <ac:graphicFrameMkLst>
            <pc:docMk/>
            <pc:sldMk cId="3109169264" sldId="296"/>
            <ac:graphicFrameMk id="7" creationId="{5F6A334C-CDB0-7478-FC87-F66F3D1F54B1}"/>
          </ac:graphicFrameMkLst>
        </pc:graphicFrameChg>
      </pc:sldChg>
      <pc:sldChg chg="addSp delSp modSp add mod">
        <pc:chgData name="zarai de la fuente" userId="f588a15574cd706b" providerId="LiveId" clId="{06402035-6539-49C3-8A8B-8C393883BA51}" dt="2025-10-31T14:41:14.689" v="119" actId="14100"/>
        <pc:sldMkLst>
          <pc:docMk/>
          <pc:sldMk cId="3347148562" sldId="297"/>
        </pc:sldMkLst>
        <pc:spChg chg="mod">
          <ac:chgData name="zarai de la fuente" userId="f588a15574cd706b" providerId="LiveId" clId="{06402035-6539-49C3-8A8B-8C393883BA51}" dt="2025-10-31T14:39:53.545" v="113" actId="20577"/>
          <ac:spMkLst>
            <pc:docMk/>
            <pc:sldMk cId="3347148562" sldId="297"/>
            <ac:spMk id="2" creationId="{9C3241C8-2E17-3C4E-3FAA-11CAD09738AB}"/>
          </ac:spMkLst>
        </pc:spChg>
        <pc:graphicFrameChg chg="del">
          <ac:chgData name="zarai de la fuente" userId="f588a15574cd706b" providerId="LiveId" clId="{06402035-6539-49C3-8A8B-8C393883BA51}" dt="2025-10-31T14:39:56.902" v="114" actId="478"/>
          <ac:graphicFrameMkLst>
            <pc:docMk/>
            <pc:sldMk cId="3347148562" sldId="297"/>
            <ac:graphicFrameMk id="3" creationId="{4C9D76B1-D64D-F2E5-ECB6-49207D3B4D4E}"/>
          </ac:graphicFrameMkLst>
        </pc:graphicFrameChg>
        <pc:graphicFrameChg chg="add mod">
          <ac:chgData name="zarai de la fuente" userId="f588a15574cd706b" providerId="LiveId" clId="{06402035-6539-49C3-8A8B-8C393883BA51}" dt="2025-10-31T14:41:14.689" v="119" actId="14100"/>
          <ac:graphicFrameMkLst>
            <pc:docMk/>
            <pc:sldMk cId="3347148562" sldId="297"/>
            <ac:graphicFrameMk id="4" creationId="{012338FC-2524-7E4B-8009-C5897D380D8C}"/>
          </ac:graphicFrameMkLst>
        </pc:graphicFrameChg>
      </pc:sldChg>
      <pc:sldChg chg="addSp delSp modSp add mod setBg delDesignElem">
        <pc:chgData name="zarai de la fuente" userId="f588a15574cd706b" providerId="LiveId" clId="{06402035-6539-49C3-8A8B-8C393883BA51}" dt="2025-10-31T14:42:29.218" v="128" actId="26606"/>
        <pc:sldMkLst>
          <pc:docMk/>
          <pc:sldMk cId="2040038116" sldId="298"/>
        </pc:sldMkLst>
        <pc:spChg chg="mod">
          <ac:chgData name="zarai de la fuente" userId="f588a15574cd706b" providerId="LiveId" clId="{06402035-6539-49C3-8A8B-8C393883BA51}" dt="2025-10-31T14:42:29.218" v="128" actId="26606"/>
          <ac:spMkLst>
            <pc:docMk/>
            <pc:sldMk cId="2040038116" sldId="298"/>
            <ac:spMk id="2" creationId="{B27043AE-C7C2-8D57-EC5E-EA5BED22A826}"/>
          </ac:spMkLst>
        </pc:spChg>
        <pc:spChg chg="add del mod">
          <ac:chgData name="zarai de la fuente" userId="f588a15574cd706b" providerId="LiveId" clId="{06402035-6539-49C3-8A8B-8C393883BA51}" dt="2025-10-31T14:42:11.962" v="125"/>
          <ac:spMkLst>
            <pc:docMk/>
            <pc:sldMk cId="2040038116" sldId="298"/>
            <ac:spMk id="4" creationId="{EDB33B2D-C836-BCC9-F6BA-35E9D85221E2}"/>
          </ac:spMkLst>
        </pc:spChg>
        <pc:spChg chg="del">
          <ac:chgData name="zarai de la fuente" userId="f588a15574cd706b" providerId="LiveId" clId="{06402035-6539-49C3-8A8B-8C393883BA51}" dt="2025-10-31T14:41:20.387" v="121"/>
          <ac:spMkLst>
            <pc:docMk/>
            <pc:sldMk cId="2040038116" sldId="298"/>
            <ac:spMk id="21" creationId="{E430E3F7-61B2-AFE9-8291-E73E26B773C0}"/>
          </ac:spMkLst>
        </pc:spChg>
        <pc:grpChg chg="add">
          <ac:chgData name="zarai de la fuente" userId="f588a15574cd706b" providerId="LiveId" clId="{06402035-6539-49C3-8A8B-8C393883BA51}" dt="2025-10-31T14:42:29.218" v="128" actId="26606"/>
          <ac:grpSpMkLst>
            <pc:docMk/>
            <pc:sldMk cId="2040038116" sldId="298"/>
            <ac:grpSpMk id="17" creationId="{F8BE462D-E495-3E62-5CC3-9693D1109F55}"/>
          </ac:grpSpMkLst>
        </pc:grpChg>
        <pc:picChg chg="add mod">
          <ac:chgData name="zarai de la fuente" userId="f588a15574cd706b" providerId="LiveId" clId="{06402035-6539-49C3-8A8B-8C393883BA51}" dt="2025-10-31T14:42:29.218" v="128" actId="26606"/>
          <ac:picMkLst>
            <pc:docMk/>
            <pc:sldMk cId="2040038116" sldId="298"/>
            <ac:picMk id="6" creationId="{E49D741C-E12A-7C87-7F1F-21AA328C61A6}"/>
          </ac:picMkLst>
        </pc:picChg>
        <pc:picChg chg="del">
          <ac:chgData name="zarai de la fuente" userId="f588a15574cd706b" providerId="LiveId" clId="{06402035-6539-49C3-8A8B-8C393883BA51}" dt="2025-10-31T14:41:23.673" v="123" actId="478"/>
          <ac:picMkLst>
            <pc:docMk/>
            <pc:sldMk cId="2040038116" sldId="298"/>
            <ac:picMk id="8" creationId="{0A466D2F-78AF-ED60-D7FC-70F4E32FCD3E}"/>
          </ac:picMkLst>
        </pc:picChg>
        <pc:picChg chg="add mod">
          <ac:chgData name="zarai de la fuente" userId="f588a15574cd706b" providerId="LiveId" clId="{06402035-6539-49C3-8A8B-8C393883BA51}" dt="2025-10-31T14:42:29.218" v="128" actId="26606"/>
          <ac:picMkLst>
            <pc:docMk/>
            <pc:sldMk cId="2040038116" sldId="298"/>
            <ac:picMk id="9" creationId="{6DF30702-B7C6-E126-FDB7-2A4BB768BF8E}"/>
          </ac:picMkLst>
        </pc:picChg>
        <pc:picChg chg="del">
          <ac:chgData name="zarai de la fuente" userId="f588a15574cd706b" providerId="LiveId" clId="{06402035-6539-49C3-8A8B-8C393883BA51}" dt="2025-10-31T14:41:22.293" v="122" actId="478"/>
          <ac:picMkLst>
            <pc:docMk/>
            <pc:sldMk cId="2040038116" sldId="298"/>
            <ac:picMk id="11" creationId="{AD53D382-9A43-0A77-09DE-B60D3F0DDB8B}"/>
          </ac:picMkLst>
        </pc:picChg>
        <pc:picChg chg="add mod">
          <ac:chgData name="zarai de la fuente" userId="f588a15574cd706b" providerId="LiveId" clId="{06402035-6539-49C3-8A8B-8C393883BA51}" dt="2025-10-31T14:42:29.218" v="128" actId="26606"/>
          <ac:picMkLst>
            <pc:docMk/>
            <pc:sldMk cId="2040038116" sldId="298"/>
            <ac:picMk id="12" creationId="{DE6057E5-2552-2C5F-E99E-7B457EA972C4}"/>
          </ac:picMkLst>
        </pc:picChg>
        <pc:picChg chg="del">
          <ac:chgData name="zarai de la fuente" userId="f588a15574cd706b" providerId="LiveId" clId="{06402035-6539-49C3-8A8B-8C393883BA51}" dt="2025-10-31T14:41:25.450" v="124" actId="478"/>
          <ac:picMkLst>
            <pc:docMk/>
            <pc:sldMk cId="2040038116" sldId="298"/>
            <ac:picMk id="13" creationId="{E6C70939-04F0-353D-8921-ACDAEB21750C}"/>
          </ac:picMkLst>
        </pc:picChg>
      </pc:sldChg>
      <pc:sldChg chg="addSp delSp modSp add mod">
        <pc:chgData name="zarai de la fuente" userId="f588a15574cd706b" providerId="LiveId" clId="{06402035-6539-49C3-8A8B-8C393883BA51}" dt="2025-10-31T14:48:17.137" v="197" actId="255"/>
        <pc:sldMkLst>
          <pc:docMk/>
          <pc:sldMk cId="1138740843" sldId="299"/>
        </pc:sldMkLst>
        <pc:spChg chg="mod">
          <ac:chgData name="zarai de la fuente" userId="f588a15574cd706b" providerId="LiveId" clId="{06402035-6539-49C3-8A8B-8C393883BA51}" dt="2025-10-31T14:48:17.137" v="197" actId="255"/>
          <ac:spMkLst>
            <pc:docMk/>
            <pc:sldMk cId="1138740843" sldId="299"/>
            <ac:spMk id="2" creationId="{B6876C50-CB5B-BEB1-860B-577DE07C499A}"/>
          </ac:spMkLst>
        </pc:spChg>
        <pc:graphicFrameChg chg="del">
          <ac:chgData name="zarai de la fuente" userId="f588a15574cd706b" providerId="LiveId" clId="{06402035-6539-49C3-8A8B-8C393883BA51}" dt="2025-10-31T14:43:43.640" v="147" actId="478"/>
          <ac:graphicFrameMkLst>
            <pc:docMk/>
            <pc:sldMk cId="1138740843" sldId="299"/>
            <ac:graphicFrameMk id="3" creationId="{AAC7FE3D-8F97-E1E5-9457-DDCAD6C3FFD2}"/>
          </ac:graphicFrameMkLst>
        </pc:graphicFrameChg>
        <pc:graphicFrameChg chg="add mod">
          <ac:chgData name="zarai de la fuente" userId="f588a15574cd706b" providerId="LiveId" clId="{06402035-6539-49C3-8A8B-8C393883BA51}" dt="2025-10-31T14:47:14.780" v="192" actId="20577"/>
          <ac:graphicFrameMkLst>
            <pc:docMk/>
            <pc:sldMk cId="1138740843" sldId="299"/>
            <ac:graphicFrameMk id="4" creationId="{C2698C8C-08F0-F3DD-E73B-93CCF10F9492}"/>
          </ac:graphicFrameMkLst>
        </pc:graphicFrameChg>
      </pc:sldChg>
      <pc:sldChg chg="addSp modSp add mod">
        <pc:chgData name="zarai de la fuente" userId="f588a15574cd706b" providerId="LiveId" clId="{06402035-6539-49C3-8A8B-8C393883BA51}" dt="2025-10-31T14:52:44.272" v="202" actId="27918"/>
        <pc:sldMkLst>
          <pc:docMk/>
          <pc:sldMk cId="824958135" sldId="300"/>
        </pc:sldMkLst>
        <pc:spChg chg="mod">
          <ac:chgData name="zarai de la fuente" userId="f588a15574cd706b" providerId="LiveId" clId="{06402035-6539-49C3-8A8B-8C393883BA51}" dt="2025-10-31T14:43:55.779" v="169" actId="20577"/>
          <ac:spMkLst>
            <pc:docMk/>
            <pc:sldMk cId="824958135" sldId="300"/>
            <ac:spMk id="2" creationId="{C1A9E3CB-01BA-8ACF-EFFB-E0927E13E8D4}"/>
          </ac:spMkLst>
        </pc:spChg>
        <pc:graphicFrameChg chg="add mod">
          <ac:chgData name="zarai de la fuente" userId="f588a15574cd706b" providerId="LiveId" clId="{06402035-6539-49C3-8A8B-8C393883BA51}" dt="2025-10-31T14:52:33.599" v="201" actId="14100"/>
          <ac:graphicFrameMkLst>
            <pc:docMk/>
            <pc:sldMk cId="824958135" sldId="300"/>
            <ac:graphicFrameMk id="3" creationId="{00000000-0008-0000-1800-000003000000}"/>
          </ac:graphicFrameMkLst>
        </pc:graphicFrameChg>
      </pc:sldChg>
      <pc:sldChg chg="addSp delSp modSp add mod setBg delDesignElem">
        <pc:chgData name="zarai de la fuente" userId="f588a15574cd706b" providerId="LiveId" clId="{06402035-6539-49C3-8A8B-8C393883BA51}" dt="2025-10-31T14:54:07.441" v="211" actId="26606"/>
        <pc:sldMkLst>
          <pc:docMk/>
          <pc:sldMk cId="74802638" sldId="301"/>
        </pc:sldMkLst>
        <pc:spChg chg="add del mod">
          <ac:chgData name="zarai de la fuente" userId="f588a15574cd706b" providerId="LiveId" clId="{06402035-6539-49C3-8A8B-8C393883BA51}" dt="2025-10-31T14:53:49.849" v="208"/>
          <ac:spMkLst>
            <pc:docMk/>
            <pc:sldMk cId="74802638" sldId="301"/>
            <ac:spMk id="4" creationId="{CB28FE5D-514E-FE8E-A00A-C54AC5F0BDE4}"/>
          </ac:spMkLst>
        </pc:spChg>
        <pc:grpChg chg="del">
          <ac:chgData name="zarai de la fuente" userId="f588a15574cd706b" providerId="LiveId" clId="{06402035-6539-49C3-8A8B-8C393883BA51}" dt="2025-10-31T14:52:55.115" v="204"/>
          <ac:grpSpMkLst>
            <pc:docMk/>
            <pc:sldMk cId="74802638" sldId="301"/>
            <ac:grpSpMk id="17" creationId="{22A7068B-83C8-17B5-ECC2-B685C6474F1E}"/>
          </ac:grpSpMkLst>
        </pc:grpChg>
        <pc:grpChg chg="add">
          <ac:chgData name="zarai de la fuente" userId="f588a15574cd706b" providerId="LiveId" clId="{06402035-6539-49C3-8A8B-8C393883BA51}" dt="2025-10-31T14:54:07.441" v="211" actId="26606"/>
          <ac:grpSpMkLst>
            <pc:docMk/>
            <pc:sldMk cId="74802638" sldId="301"/>
            <ac:grpSpMk id="18" creationId="{F8BE462D-E495-3E62-5CC3-9693D1109F55}"/>
          </ac:grpSpMkLst>
        </pc:grpChg>
        <pc:picChg chg="del">
          <ac:chgData name="zarai de la fuente" userId="f588a15574cd706b" providerId="LiveId" clId="{06402035-6539-49C3-8A8B-8C393883BA51}" dt="2025-10-31T14:52:58.603" v="205" actId="478"/>
          <ac:picMkLst>
            <pc:docMk/>
            <pc:sldMk cId="74802638" sldId="301"/>
            <ac:picMk id="6" creationId="{4F8B532C-5424-ED13-EE49-F35F5958987B}"/>
          </ac:picMkLst>
        </pc:picChg>
        <pc:picChg chg="add mod ord">
          <ac:chgData name="zarai de la fuente" userId="f588a15574cd706b" providerId="LiveId" clId="{06402035-6539-49C3-8A8B-8C393883BA51}" dt="2025-10-31T14:54:07.441" v="211" actId="26606"/>
          <ac:picMkLst>
            <pc:docMk/>
            <pc:sldMk cId="74802638" sldId="301"/>
            <ac:picMk id="7" creationId="{229D2223-3526-015D-95B0-CDF1F0F80BCF}"/>
          </ac:picMkLst>
        </pc:picChg>
        <pc:picChg chg="del">
          <ac:chgData name="zarai de la fuente" userId="f588a15574cd706b" providerId="LiveId" clId="{06402035-6539-49C3-8A8B-8C393883BA51}" dt="2025-10-31T14:52:59.927" v="206" actId="478"/>
          <ac:picMkLst>
            <pc:docMk/>
            <pc:sldMk cId="74802638" sldId="301"/>
            <ac:picMk id="9" creationId="{70776F24-96D3-1732-5FEE-6F63A9B106FC}"/>
          </ac:picMkLst>
        </pc:picChg>
        <pc:picChg chg="add mod">
          <ac:chgData name="zarai de la fuente" userId="f588a15574cd706b" providerId="LiveId" clId="{06402035-6539-49C3-8A8B-8C393883BA51}" dt="2025-10-31T14:54:07.441" v="211" actId="26606"/>
          <ac:picMkLst>
            <pc:docMk/>
            <pc:sldMk cId="74802638" sldId="301"/>
            <ac:picMk id="10" creationId="{313A76A0-0F7C-4C93-C9D3-447B86B414BB}"/>
          </ac:picMkLst>
        </pc:picChg>
        <pc:picChg chg="del">
          <ac:chgData name="zarai de la fuente" userId="f588a15574cd706b" providerId="LiveId" clId="{06402035-6539-49C3-8A8B-8C393883BA51}" dt="2025-10-31T14:53:01.209" v="207" actId="478"/>
          <ac:picMkLst>
            <pc:docMk/>
            <pc:sldMk cId="74802638" sldId="301"/>
            <ac:picMk id="12" creationId="{2DE430D7-A366-F971-3F40-A20216CEED99}"/>
          </ac:picMkLst>
        </pc:picChg>
        <pc:picChg chg="add mod">
          <ac:chgData name="zarai de la fuente" userId="f588a15574cd706b" providerId="LiveId" clId="{06402035-6539-49C3-8A8B-8C393883BA51}" dt="2025-10-31T14:54:07.441" v="211" actId="26606"/>
          <ac:picMkLst>
            <pc:docMk/>
            <pc:sldMk cId="74802638" sldId="301"/>
            <ac:picMk id="13" creationId="{38D20114-1924-0DAD-77AC-6181A25D9EC9}"/>
          </ac:picMkLst>
        </pc:picChg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1.xml"/><Relationship Id="rId1" Type="http://schemas.microsoft.com/office/2011/relationships/chartStyle" Target="style1.xml"/><Relationship Id="rId5" Type="http://schemas.openxmlformats.org/officeDocument/2006/relationships/chartUserShapes" Target="../drawings/drawing1.xml"/><Relationship Id="rId4" Type="http://schemas.openxmlformats.org/officeDocument/2006/relationships/package" Target="../embeddings/Microsoft_Excel_Worksheet.xlsx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oleObject" Target="https://d.docs.live.net/f588a15574cd706b/Escritorio/GRAFICAS%20SEGUNDO%20TRIEMSTRE%20EJE%203%202025.xlsx" TargetMode="External"/><Relationship Id="rId2" Type="http://schemas.microsoft.com/office/2011/relationships/chartColorStyle" Target="colors10.xml"/><Relationship Id="rId1" Type="http://schemas.microsoft.com/office/2011/relationships/chartStyle" Target="style10.xml"/></Relationships>
</file>

<file path=ppt/charts/_rels/chart11.xml.rels><?xml version="1.0" encoding="UTF-8" standalone="yes"?>
<Relationships xmlns="http://schemas.openxmlformats.org/package/2006/relationships"><Relationship Id="rId3" Type="http://schemas.openxmlformats.org/officeDocument/2006/relationships/oleObject" Target="https://d.docs.live.net/f588a15574cd706b/Escritorio/GRAFICAS%20SEGUNDO%20TRIEMSTRE%20EJE%203%202025.xlsx" TargetMode="External"/><Relationship Id="rId2" Type="http://schemas.microsoft.com/office/2011/relationships/chartColorStyle" Target="colors11.xml"/><Relationship Id="rId1" Type="http://schemas.microsoft.com/office/2011/relationships/chartStyle" Target="style11.xml"/></Relationships>
</file>

<file path=ppt/charts/_rels/chart12.xml.rels><?xml version="1.0" encoding="UTF-8" standalone="yes"?>
<Relationships xmlns="http://schemas.openxmlformats.org/package/2006/relationships"><Relationship Id="rId3" Type="http://schemas.openxmlformats.org/officeDocument/2006/relationships/oleObject" Target="https://d.docs.live.net/f588a15574cd706b/Escritorio/GRAFICAS%20SEGUNDO%20TRIEMSTRE%20EJE%203%202025.xlsx" TargetMode="External"/><Relationship Id="rId2" Type="http://schemas.microsoft.com/office/2011/relationships/chartColorStyle" Target="colors12.xml"/><Relationship Id="rId1" Type="http://schemas.microsoft.com/office/2011/relationships/chartStyle" Target="style12.xml"/></Relationships>
</file>

<file path=ppt/charts/_rels/chart13.xml.rels><?xml version="1.0" encoding="UTF-8" standalone="yes"?>
<Relationships xmlns="http://schemas.openxmlformats.org/package/2006/relationships"><Relationship Id="rId3" Type="http://schemas.openxmlformats.org/officeDocument/2006/relationships/oleObject" Target="https://d.docs.live.net/f588a15574cd706b/Escritorio/GRAFICAS%20SEGUNDO%20TRIEMSTRE%20EJE%203%202025.xlsx" TargetMode="External"/><Relationship Id="rId2" Type="http://schemas.microsoft.com/office/2011/relationships/chartColorStyle" Target="colors13.xml"/><Relationship Id="rId1" Type="http://schemas.microsoft.com/office/2011/relationships/chartStyle" Target="style13.xml"/></Relationships>
</file>

<file path=ppt/charts/_rels/chart14.xml.rels><?xml version="1.0" encoding="UTF-8" standalone="yes"?>
<Relationships xmlns="http://schemas.openxmlformats.org/package/2006/relationships"><Relationship Id="rId3" Type="http://schemas.openxmlformats.org/officeDocument/2006/relationships/oleObject" Target="https://d.docs.live.net/f588a15574cd706b/Escritorio/GRAFICAS%20SEGUNDO%20TRIEMSTRE%20EJE%203%202025.xlsx" TargetMode="External"/><Relationship Id="rId2" Type="http://schemas.microsoft.com/office/2011/relationships/chartColorStyle" Target="colors14.xml"/><Relationship Id="rId1" Type="http://schemas.microsoft.com/office/2011/relationships/chartStyle" Target="style14.xml"/></Relationships>
</file>

<file path=ppt/charts/_rels/chart15.xml.rels><?xml version="1.0" encoding="UTF-8" standalone="yes"?>
<Relationships xmlns="http://schemas.openxmlformats.org/package/2006/relationships"><Relationship Id="rId3" Type="http://schemas.openxmlformats.org/officeDocument/2006/relationships/oleObject" Target="https://d.docs.live.net/f588a15574cd706b/Escritorio/GRAFICAS%20SEGUNDO%20TRIEMSTRE%20EJE%203%202025.xlsx" TargetMode="External"/><Relationship Id="rId2" Type="http://schemas.microsoft.com/office/2011/relationships/chartColorStyle" Target="colors15.xml"/><Relationship Id="rId1" Type="http://schemas.microsoft.com/office/2011/relationships/chartStyle" Target="style15.xml"/></Relationships>
</file>

<file path=ppt/charts/_rels/chart16.xml.rels><?xml version="1.0" encoding="UTF-8" standalone="yes"?>
<Relationships xmlns="http://schemas.openxmlformats.org/package/2006/relationships"><Relationship Id="rId3" Type="http://schemas.openxmlformats.org/officeDocument/2006/relationships/oleObject" Target="https://d.docs.live.net/f588a15574cd706b/Escritorio/GRAFICAS%20SEGUNDO%20TRIEMSTRE%20EJE%203%202025.xlsx" TargetMode="External"/><Relationship Id="rId2" Type="http://schemas.microsoft.com/office/2011/relationships/chartColorStyle" Target="colors16.xml"/><Relationship Id="rId1" Type="http://schemas.microsoft.com/office/2011/relationships/chartStyle" Target="style16.xml"/></Relationships>
</file>

<file path=ppt/charts/_rels/chart17.xml.rels><?xml version="1.0" encoding="UTF-8" standalone="yes"?>
<Relationships xmlns="http://schemas.openxmlformats.org/package/2006/relationships"><Relationship Id="rId3" Type="http://schemas.openxmlformats.org/officeDocument/2006/relationships/oleObject" Target="https://d.docs.live.net/f588a15574cd706b/Escritorio/GRAFICAS%20SEGUNDO%20TRIEMSTRE%20EJE%203%202025.xlsx" TargetMode="External"/><Relationship Id="rId2" Type="http://schemas.microsoft.com/office/2011/relationships/chartColorStyle" Target="colors17.xml"/><Relationship Id="rId1" Type="http://schemas.microsoft.com/office/2011/relationships/chartStyle" Target="style17.xml"/></Relationships>
</file>

<file path=ppt/charts/_rels/chart18.xml.rels><?xml version="1.0" encoding="UTF-8" standalone="yes"?>
<Relationships xmlns="http://schemas.openxmlformats.org/package/2006/relationships"><Relationship Id="rId3" Type="http://schemas.openxmlformats.org/officeDocument/2006/relationships/oleObject" Target="https://d.docs.live.net/f588a15574cd706b/Escritorio/GRAFICAS%20SEGUNDO%20TRIEMSTRE%20EJE%203%202025.xlsx" TargetMode="External"/><Relationship Id="rId2" Type="http://schemas.microsoft.com/office/2011/relationships/chartColorStyle" Target="colors18.xml"/><Relationship Id="rId1" Type="http://schemas.microsoft.com/office/2011/relationships/chartStyle" Target="style18.xml"/></Relationships>
</file>

<file path=ppt/charts/_rels/chart19.xml.rels><?xml version="1.0" encoding="UTF-8" standalone="yes"?>
<Relationships xmlns="http://schemas.openxmlformats.org/package/2006/relationships"><Relationship Id="rId3" Type="http://schemas.openxmlformats.org/officeDocument/2006/relationships/oleObject" Target="https://d.docs.live.net/f588a15574cd706b/Escritorio/GRAFICAS%20SEGUNDO%20TRIEMSTRE%20EJE%203%202025.xlsx" TargetMode="External"/><Relationship Id="rId2" Type="http://schemas.microsoft.com/office/2011/relationships/chartColorStyle" Target="colors19.xml"/><Relationship Id="rId1" Type="http://schemas.microsoft.com/office/2011/relationships/chartStyle" Target="style19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https://d.docs.live.net/f588a15574cd706b/Escritorio/GRAFICAS%20SEGUNDO%20TRIEMSTRE%20EJE%203%202025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20.xml.rels><?xml version="1.0" encoding="UTF-8" standalone="yes"?>
<Relationships xmlns="http://schemas.openxmlformats.org/package/2006/relationships"><Relationship Id="rId3" Type="http://schemas.openxmlformats.org/officeDocument/2006/relationships/oleObject" Target="https://d.docs.live.net/f588a15574cd706b/Escritorio/MIR%202025/GRAFICAS%20BASE%20PARA%20LA%20PRESENTACION%20TRIMESTRAL%5e.xlsx" TargetMode="External"/><Relationship Id="rId2" Type="http://schemas.microsoft.com/office/2011/relationships/chartColorStyle" Target="colors20.xml"/><Relationship Id="rId1" Type="http://schemas.microsoft.com/office/2011/relationships/chartStyle" Target="style20.xml"/></Relationships>
</file>

<file path=ppt/charts/_rels/chart21.xml.rels><?xml version="1.0" encoding="UTF-8" standalone="yes"?>
<Relationships xmlns="http://schemas.openxmlformats.org/package/2006/relationships"><Relationship Id="rId3" Type="http://schemas.openxmlformats.org/officeDocument/2006/relationships/oleObject" Target="https://d.docs.live.net/f588a15574cd706b/Escritorio/MIR%202025/GRAFICAS%20BASE%20PARA%20LA%20PRESENTACION%20TRIMESTRAL%5e.xlsx" TargetMode="External"/><Relationship Id="rId2" Type="http://schemas.microsoft.com/office/2011/relationships/chartColorStyle" Target="colors21.xml"/><Relationship Id="rId1" Type="http://schemas.microsoft.com/office/2011/relationships/chartStyle" Target="style21.xml"/></Relationships>
</file>

<file path=ppt/charts/_rels/chart22.xml.rels><?xml version="1.0" encoding="UTF-8" standalone="yes"?>
<Relationships xmlns="http://schemas.openxmlformats.org/package/2006/relationships"><Relationship Id="rId3" Type="http://schemas.openxmlformats.org/officeDocument/2006/relationships/oleObject" Target="https://d.docs.live.net/f588a15574cd706b/Escritorio/GRAFICAS%20SEGUNDO%20TRIEMSTRE%20EJE%203%202025.xlsx" TargetMode="External"/><Relationship Id="rId2" Type="http://schemas.microsoft.com/office/2011/relationships/chartColorStyle" Target="colors22.xml"/><Relationship Id="rId1" Type="http://schemas.microsoft.com/office/2011/relationships/chartStyle" Target="style22.xml"/></Relationships>
</file>

<file path=ppt/charts/_rels/chart23.xml.rels><?xml version="1.0" encoding="UTF-8" standalone="yes"?>
<Relationships xmlns="http://schemas.openxmlformats.org/package/2006/relationships"><Relationship Id="rId3" Type="http://schemas.openxmlformats.org/officeDocument/2006/relationships/oleObject" Target="https://d.docs.live.net/f588a15574cd706b/Escritorio/GRAFICAS%20SEGUNDO%20TRIEMSTRE%20EJE%203%202025.xlsx" TargetMode="External"/><Relationship Id="rId2" Type="http://schemas.microsoft.com/office/2011/relationships/chartColorStyle" Target="colors23.xml"/><Relationship Id="rId1" Type="http://schemas.microsoft.com/office/2011/relationships/chartStyle" Target="style23.xml"/></Relationships>
</file>

<file path=ppt/charts/_rels/chart24.xml.rels><?xml version="1.0" encoding="UTF-8" standalone="yes"?>
<Relationships xmlns="http://schemas.openxmlformats.org/package/2006/relationships"><Relationship Id="rId3" Type="http://schemas.openxmlformats.org/officeDocument/2006/relationships/oleObject" Target="https://d.docs.live.net/f588a15574cd706b/Escritorio/GRAFICAS%20SEGUNDO%20TRIEMSTRE%20EJE%203%202025.xlsx" TargetMode="External"/><Relationship Id="rId2" Type="http://schemas.microsoft.com/office/2011/relationships/chartColorStyle" Target="colors24.xml"/><Relationship Id="rId1" Type="http://schemas.microsoft.com/office/2011/relationships/chartStyle" Target="style24.xml"/></Relationships>
</file>

<file path=ppt/charts/_rels/chart25.xml.rels><?xml version="1.0" encoding="UTF-8" standalone="yes"?>
<Relationships xmlns="http://schemas.openxmlformats.org/package/2006/relationships"><Relationship Id="rId3" Type="http://schemas.openxmlformats.org/officeDocument/2006/relationships/oleObject" Target="https://d.docs.live.net/f588a15574cd706b/Escritorio/GRAFICAS%20SEGUNDO%20TRIEMSTRE%20EJE%203%202025.xlsx" TargetMode="External"/><Relationship Id="rId2" Type="http://schemas.microsoft.com/office/2011/relationships/chartColorStyle" Target="colors25.xml"/><Relationship Id="rId1" Type="http://schemas.microsoft.com/office/2011/relationships/chartStyle" Target="style25.xml"/></Relationships>
</file>

<file path=ppt/charts/_rels/chart26.xml.rels><?xml version="1.0" encoding="UTF-8" standalone="yes"?>
<Relationships xmlns="http://schemas.openxmlformats.org/package/2006/relationships"><Relationship Id="rId3" Type="http://schemas.openxmlformats.org/officeDocument/2006/relationships/oleObject" Target="https://d.docs.live.net/f588a15574cd706b/Escritorio/GRAFICAS%20SEGUNDO%20TRIEMSTRE%20EJE%203%202025.xlsx" TargetMode="External"/><Relationship Id="rId2" Type="http://schemas.microsoft.com/office/2011/relationships/chartColorStyle" Target="colors26.xml"/><Relationship Id="rId1" Type="http://schemas.microsoft.com/office/2011/relationships/chartStyle" Target="style26.xml"/></Relationships>
</file>

<file path=ppt/charts/_rels/chart27.xml.rels><?xml version="1.0" encoding="UTF-8" standalone="yes"?>
<Relationships xmlns="http://schemas.openxmlformats.org/package/2006/relationships"><Relationship Id="rId3" Type="http://schemas.openxmlformats.org/officeDocument/2006/relationships/oleObject" Target="https://d.docs.live.net/f588a15574cd706b/Escritorio/GRAFICAS%20SEGUNDO%20TRIEMSTRE%20EJE%203%202025.xlsx" TargetMode="External"/><Relationship Id="rId2" Type="http://schemas.microsoft.com/office/2011/relationships/chartColorStyle" Target="colors27.xml"/><Relationship Id="rId1" Type="http://schemas.microsoft.com/office/2011/relationships/chartStyle" Target="style27.xml"/></Relationships>
</file>

<file path=ppt/charts/_rels/chart28.xml.rels><?xml version="1.0" encoding="UTF-8" standalone="yes"?>
<Relationships xmlns="http://schemas.openxmlformats.org/package/2006/relationships"><Relationship Id="rId3" Type="http://schemas.openxmlformats.org/officeDocument/2006/relationships/oleObject" Target="https://d.docs.live.net/f588a15574cd706b/Escritorio/GRAFICAS%20SEGUNDO%20TRIEMSTRE%20EJE%203%202025.xlsx" TargetMode="External"/><Relationship Id="rId2" Type="http://schemas.microsoft.com/office/2011/relationships/chartColorStyle" Target="colors28.xml"/><Relationship Id="rId1" Type="http://schemas.microsoft.com/office/2011/relationships/chartStyle" Target="style28.xml"/></Relationships>
</file>

<file path=ppt/charts/_rels/chart29.xml.rels><?xml version="1.0" encoding="UTF-8" standalone="yes"?>
<Relationships xmlns="http://schemas.openxmlformats.org/package/2006/relationships"><Relationship Id="rId3" Type="http://schemas.openxmlformats.org/officeDocument/2006/relationships/oleObject" Target="https://d.docs.live.net/f588a15574cd706b/Escritorio/GRAFICAS%20SEGUNDO%20TRIEMSTRE%20EJE%203%202025.xlsx" TargetMode="External"/><Relationship Id="rId2" Type="http://schemas.microsoft.com/office/2011/relationships/chartColorStyle" Target="colors29.xml"/><Relationship Id="rId1" Type="http://schemas.microsoft.com/office/2011/relationships/chartStyle" Target="style29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oleObject" Target="https://d.docs.live.net/f588a15574cd706b/Escritorio/GRAFICAS%20SEGUNDO%20TRIEMSTRE%20EJE%203%202025.xlsx" TargetMode="External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oleObject" Target="https://d.docs.live.net/f588a15574cd706b/Escritorio/GRAFICAS%20SEGUNDO%20TRIEMSTRE%20EJE%203%202025.xlsx" TargetMode="External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oleObject" Target="https://d.docs.live.net/f588a15574cd706b/Escritorio/GRAFICAS%20SEGUNDO%20TRIEMSTRE%20EJE%203%202025.xlsx" TargetMode="External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oleObject" Target="https://d.docs.live.net/f588a15574cd706b/Escritorio/GRAFICAS%20SEGUNDO%20TRIEMSTRE%20EJE%203%202025.xlsx" TargetMode="External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oleObject" Target="https://d.docs.live.net/f588a15574cd706b/Escritorio/GRAFICAS%20SEGUNDO%20TRIEMSTRE%20EJE%203%202025.xlsx" TargetMode="External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oleObject" Target="https://d.docs.live.net/f588a15574cd706b/Escritorio/MIR%202025/GRAFICAS%20BASE%20PARA%20LA%20PRESENTACION%20TRIMESTRAL%5e.xlsx" TargetMode="External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oleObject" Target="https://d.docs.live.net/f588a15574cd706b/Escritorio/GRAFICAS%20SEGUNDO%20TRIEMSTRE%20EJE%203%202025.xlsx" TargetMode="External"/><Relationship Id="rId2" Type="http://schemas.microsoft.com/office/2011/relationships/chartColorStyle" Target="colors9.xml"/><Relationship Id="rId1" Type="http://schemas.microsoft.com/office/2011/relationships/chartStyle" Target="style9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21377671694127048"/>
          <c:y val="0.29834046811167875"/>
          <c:w val="0.61078256828171584"/>
          <c:h val="0.50211996960509186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'Propósito 1 1T22'!$B$4</c:f>
              <c:strCache>
                <c:ptCount val="1"/>
                <c:pt idx="0">
                  <c:v>Meta Planeada</c:v>
                </c:pt>
              </c:strCache>
            </c:strRef>
          </c:tx>
          <c:spPr>
            <a:solidFill>
              <a:srgbClr val="30BDE9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'Propósito 1 1T22'!$C$3</c:f>
              <c:strCache>
                <c:ptCount val="1"/>
                <c:pt idx="0">
                  <c:v>I_TOD_PAZ: Índice de Todos por la Paz</c:v>
                </c:pt>
              </c:strCache>
            </c:strRef>
          </c:cat>
          <c:val>
            <c:numRef>
              <c:f>'Propósito 1 1T22'!$C$4</c:f>
              <c:numCache>
                <c:formatCode>0.00%</c:formatCode>
                <c:ptCount val="1"/>
                <c:pt idx="0">
                  <c:v>0.23830000000000001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ADC-4DD0-AA07-722AB4B6ABAB}"/>
            </c:ext>
          </c:extLst>
        </c:ser>
        <c:ser>
          <c:idx val="1"/>
          <c:order val="1"/>
          <c:tx>
            <c:strRef>
              <c:f>'Propósito 1 1T22'!$B$5</c:f>
              <c:strCache>
                <c:ptCount val="1"/>
                <c:pt idx="0">
                  <c:v>Meta Alcanzada</c:v>
                </c:pt>
              </c:strCache>
            </c:strRef>
          </c:tx>
          <c:spPr>
            <a:solidFill>
              <a:srgbClr val="D6F2FB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D6F2FB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4-0ADC-4DD0-AA07-722AB4B6ABAB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0"/>
              <a:lstStyle/>
              <a:p>
                <a:pPr algn="ctr">
                  <a:defRPr lang="en-US" sz="11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'Propósito 1 1T22'!$C$3</c:f>
              <c:strCache>
                <c:ptCount val="1"/>
                <c:pt idx="0">
                  <c:v>I_TOD_PAZ: Índice de Todos por la Paz</c:v>
                </c:pt>
              </c:strCache>
            </c:strRef>
          </c:cat>
          <c:val>
            <c:numRef>
              <c:f>'Propósito 1 1T22'!$C$5</c:f>
              <c:numCache>
                <c:formatCode>0.00%</c:formatCode>
                <c:ptCount val="1"/>
                <c:pt idx="0">
                  <c:v>0.23830000000000001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0ADC-4DD0-AA07-722AB4B6ABAB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19"/>
        <c:axId val="-882936432"/>
        <c:axId val="-882935344"/>
      </c:barChart>
      <c:lineChart>
        <c:grouping val="standard"/>
        <c:varyColors val="0"/>
        <c:ser>
          <c:idx val="2"/>
          <c:order val="2"/>
          <c:tx>
            <c:v>Porcentaje de avance</c:v>
          </c:tx>
          <c:spPr>
            <a:ln w="28575" cap="rnd">
              <a:solidFill>
                <a:srgbClr val="C00000"/>
              </a:solidFill>
              <a:round/>
              <a:headEnd type="oval"/>
              <a:tailEnd type="oval"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-7.4451259233663802E-2"/>
                  <c:y val="-0.12091154854808873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100.00%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2-0ADC-4DD0-AA07-722AB4B6ABAB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19050" cap="flat" cmpd="sng" algn="ctr">
                      <a:solidFill>
                        <a:srgbClr val="C00000"/>
                      </a:solidFill>
                      <a:round/>
                      <a:tailEnd w="lg" len="med"/>
                    </a:ln>
                    <a:effectLst/>
                  </c:spPr>
                </c15:leaderLines>
              </c:ext>
            </c:extLst>
          </c:dLbls>
          <c:cat>
            <c:strRef>
              <c:f>'Propósito 1 1T22'!$C$3</c:f>
              <c:strCache>
                <c:ptCount val="1"/>
                <c:pt idx="0">
                  <c:v>I_TOD_PAZ: Índice de Todos por la Paz</c:v>
                </c:pt>
              </c:strCache>
            </c:strRef>
          </c:cat>
          <c:val>
            <c:numRef>
              <c:f>'Propósito 1 1T22'!$C$6</c:f>
              <c:numCache>
                <c:formatCode>0.00%</c:formatCode>
                <c:ptCount val="1"/>
                <c:pt idx="0">
                  <c:v>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0ADC-4DD0-AA07-722AB4B6ABA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-882921744"/>
        <c:axId val="-882921200"/>
      </c:lineChart>
      <c:catAx>
        <c:axId val="-88293643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35344"/>
        <c:crosses val="autoZero"/>
        <c:auto val="1"/>
        <c:lblAlgn val="ctr"/>
        <c:lblOffset val="100"/>
        <c:noMultiLvlLbl val="0"/>
      </c:catAx>
      <c:valAx>
        <c:axId val="-882935344"/>
        <c:scaling>
          <c:orientation val="minMax"/>
          <c:max val="0.25"/>
          <c:min val="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1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Unidades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1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0.00%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36432"/>
        <c:crosses val="autoZero"/>
        <c:crossBetween val="between"/>
        <c:majorUnit val="0.1"/>
      </c:valAx>
      <c:valAx>
        <c:axId val="-882921200"/>
        <c:scaling>
          <c:orientation val="minMax"/>
          <c:max val="1.1000000000000001"/>
          <c:min val="0"/>
        </c:scaling>
        <c:delete val="0"/>
        <c:axPos val="r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1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Porcentaje de Avance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1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0%" sourceLinked="0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21744"/>
        <c:crosses val="max"/>
        <c:crossBetween val="between"/>
      </c:valAx>
      <c:catAx>
        <c:axId val="-882921744"/>
        <c:scaling>
          <c:orientation val="minMax"/>
        </c:scaling>
        <c:delete val="1"/>
        <c:axPos val="t"/>
        <c:numFmt formatCode="General" sourceLinked="1"/>
        <c:majorTickMark val="out"/>
        <c:minorTickMark val="none"/>
        <c:tickLblPos val="nextTo"/>
        <c:crossAx val="-882921200"/>
        <c:crosses val="max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100" baseline="0"/>
      </a:pPr>
      <a:endParaRPr lang="es-MX"/>
    </a:p>
  </c:txPr>
  <c:externalData r:id="rId4">
    <c:autoUpdate val="0"/>
  </c:externalData>
  <c:userShapes r:id="rId5"/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cap="none" spc="20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MX"/>
              <a:t>META PLANEADA Y ALCANZADA A NIVEL COMPONENTE </a:t>
            </a:r>
            <a:r>
              <a:rPr lang="es-US"/>
              <a:t>TERCER</a:t>
            </a:r>
            <a:r>
              <a:rPr lang="es-MX"/>
              <a:t> TRIMESTRE 2025</a:t>
            </a:r>
          </a:p>
          <a:p>
            <a:pPr>
              <a:defRPr/>
            </a:pPr>
            <a:r>
              <a:rPr lang="es-MX"/>
              <a:t>EN UNIDADES Y PORCENTAJE DE AVANCE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cap="none" spc="20" baseline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'Componente 9 3T23'!$B$4</c:f>
              <c:strCache>
                <c:ptCount val="1"/>
                <c:pt idx="0">
                  <c:v>Meta Planeada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lumMod val="110000"/>
                    <a:satMod val="105000"/>
                    <a:tint val="67000"/>
                  </a:schemeClr>
                </a:gs>
                <a:gs pos="50000">
                  <a:schemeClr val="accent1">
                    <a:lumMod val="105000"/>
                    <a:satMod val="103000"/>
                    <a:tint val="73000"/>
                  </a:schemeClr>
                </a:gs>
                <a:gs pos="100000">
                  <a:schemeClr val="accent1">
                    <a:lumMod val="105000"/>
                    <a:satMod val="109000"/>
                    <a:tint val="81000"/>
                  </a:schemeClr>
                </a:gs>
              </a:gsLst>
              <a:lin ang="5400000" scaled="0"/>
            </a:gradFill>
            <a:ln w="9525" cap="flat" cmpd="sng" algn="ctr">
              <a:solidFill>
                <a:schemeClr val="accent1">
                  <a:shade val="95000"/>
                </a:schemeClr>
              </a:solidFill>
              <a:round/>
            </a:ln>
            <a:effectLst/>
          </c:spPr>
          <c:invertIfNegative val="0"/>
          <c:cat>
            <c:strRef>
              <c:f>'Componente 9 3T23'!$C$3</c:f>
              <c:strCache>
                <c:ptCount val="1"/>
                <c:pt idx="0">
                  <c:v>Sanciones </c:v>
                </c:pt>
              </c:strCache>
            </c:strRef>
          </c:cat>
          <c:val>
            <c:numRef>
              <c:f>'Componente 9 3T23'!$C$4</c:f>
              <c:numCache>
                <c:formatCode>#,##0</c:formatCode>
                <c:ptCount val="1"/>
                <c:pt idx="0">
                  <c:v>4875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3DF-4BB8-A43F-1F53458C6467}"/>
            </c:ext>
          </c:extLst>
        </c:ser>
        <c:ser>
          <c:idx val="1"/>
          <c:order val="1"/>
          <c:tx>
            <c:strRef>
              <c:f>'Componente 9 3T23'!$B$5</c:f>
              <c:strCache>
                <c:ptCount val="1"/>
                <c:pt idx="0">
                  <c:v>Meta Alcanzada</c:v>
                </c:pt>
              </c:strCache>
            </c:strRef>
          </c:tx>
          <c:spPr>
            <a:gradFill rotWithShape="1">
              <a:gsLst>
                <a:gs pos="0">
                  <a:schemeClr val="accent2">
                    <a:lumMod val="110000"/>
                    <a:satMod val="105000"/>
                    <a:tint val="67000"/>
                  </a:schemeClr>
                </a:gs>
                <a:gs pos="50000">
                  <a:schemeClr val="accent2">
                    <a:lumMod val="105000"/>
                    <a:satMod val="103000"/>
                    <a:tint val="73000"/>
                  </a:schemeClr>
                </a:gs>
                <a:gs pos="100000">
                  <a:schemeClr val="accent2">
                    <a:lumMod val="105000"/>
                    <a:satMod val="109000"/>
                    <a:tint val="81000"/>
                  </a:schemeClr>
                </a:gs>
              </a:gsLst>
              <a:lin ang="5400000" scaled="0"/>
            </a:gradFill>
            <a:ln w="9525" cap="flat" cmpd="sng" algn="ctr">
              <a:solidFill>
                <a:schemeClr val="accent2">
                  <a:shade val="95000"/>
                </a:schemeClr>
              </a:solidFill>
              <a:round/>
            </a:ln>
            <a:effectLst/>
          </c:spPr>
          <c:invertIfNegative val="0"/>
          <c:cat>
            <c:strRef>
              <c:f>'Componente 9 3T23'!$C$3</c:f>
              <c:strCache>
                <c:ptCount val="1"/>
                <c:pt idx="0">
                  <c:v>Sanciones </c:v>
                </c:pt>
              </c:strCache>
            </c:strRef>
          </c:cat>
          <c:val>
            <c:numRef>
              <c:f>'Componente 9 3T23'!$C$5</c:f>
              <c:numCache>
                <c:formatCode>#,##0</c:formatCode>
                <c:ptCount val="1"/>
                <c:pt idx="0">
                  <c:v>2995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B3DF-4BB8-A43F-1F53458C646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423980952"/>
        <c:axId val="423987616"/>
      </c:barChart>
      <c:lineChart>
        <c:grouping val="standard"/>
        <c:varyColors val="0"/>
        <c:ser>
          <c:idx val="2"/>
          <c:order val="2"/>
          <c:tx>
            <c:v>Porcentaje de avance</c:v>
          </c:tx>
          <c:spPr>
            <a:ln w="15875" cap="rnd">
              <a:solidFill>
                <a:schemeClr val="accent3"/>
              </a:solidFill>
              <a:round/>
            </a:ln>
            <a:effectLst/>
          </c:spPr>
          <c:marker>
            <c:symbol val="none"/>
          </c:marker>
          <c:cat>
            <c:strRef>
              <c:f>'Componente 9 3T23'!$C$3</c:f>
              <c:strCache>
                <c:ptCount val="1"/>
                <c:pt idx="0">
                  <c:v>Sanciones </c:v>
                </c:pt>
              </c:strCache>
            </c:strRef>
          </c:cat>
          <c:val>
            <c:numRef>
              <c:f>'Componente 9 3T23'!$C$6</c:f>
              <c:numCache>
                <c:formatCode>0.00%</c:formatCode>
                <c:ptCount val="1"/>
                <c:pt idx="0">
                  <c:v>0.61435897435897435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B3DF-4BB8-A43F-1F53458C646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423989968"/>
        <c:axId val="423982520"/>
      </c:lineChart>
      <c:catAx>
        <c:axId val="42398095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423987616"/>
        <c:crosses val="autoZero"/>
        <c:auto val="1"/>
        <c:lblAlgn val="ctr"/>
        <c:lblOffset val="100"/>
        <c:noMultiLvlLbl val="0"/>
      </c:catAx>
      <c:valAx>
        <c:axId val="423987616"/>
        <c:scaling>
          <c:orientation val="minMax"/>
          <c:max val="8000"/>
          <c:min val="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900" b="0" i="0" u="none" strike="noStrike" kern="1200" cap="all" baseline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Unidades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900" b="0" i="0" u="none" strike="noStrike" kern="1200" cap="all" baseline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#,##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423980952"/>
        <c:crosses val="autoZero"/>
        <c:crossBetween val="between"/>
        <c:majorUnit val="1000"/>
      </c:valAx>
      <c:valAx>
        <c:axId val="423982520"/>
        <c:scaling>
          <c:orientation val="minMax"/>
          <c:max val="1.6"/>
          <c:min val="0"/>
        </c:scaling>
        <c:delete val="0"/>
        <c:axPos val="r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900" b="0" i="0" u="none" strike="noStrike" kern="1200" cap="all" baseline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Porcentaje de Avance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900" b="0" i="0" u="none" strike="noStrike" kern="1200" cap="all" baseline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0.0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423989968"/>
        <c:crosses val="max"/>
        <c:crossBetween val="between"/>
      </c:valAx>
      <c:catAx>
        <c:axId val="423989968"/>
        <c:scaling>
          <c:orientation val="minMax"/>
        </c:scaling>
        <c:delete val="1"/>
        <c:axPos val="t"/>
        <c:numFmt formatCode="General" sourceLinked="1"/>
        <c:majorTickMark val="none"/>
        <c:minorTickMark val="none"/>
        <c:tickLblPos val="nextTo"/>
        <c:crossAx val="423982520"/>
        <c:crosses val="max"/>
        <c:auto val="1"/>
        <c:lblAlgn val="ctr"/>
        <c:lblOffset val="100"/>
        <c:noMultiLvlLbl val="0"/>
      </c:catAx>
      <c:dTable>
        <c:showHorzBorder val="1"/>
        <c:showVertBorder val="1"/>
        <c:showOutline val="1"/>
        <c:showKeys val="1"/>
        <c:spPr>
          <a:noFill/>
          <a:ln w="9525">
            <a:solidFill>
              <a:schemeClr val="tx1">
                <a:lumMod val="15000"/>
                <a:lumOff val="85000"/>
              </a:schemeClr>
            </a:solidFill>
          </a:ln>
          <a:effectLst/>
        </c:spPr>
        <c:txPr>
          <a:bodyPr rot="0" spcFirstLastPara="1" vertOverflow="ellipsis" vert="horz" wrap="square" anchor="ctr" anchorCtr="1"/>
          <a:lstStyle/>
          <a:p>
            <a:pPr rtl="0">
              <a:defRPr sz="900" b="0" i="0" u="none" strike="noStrike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</c:dTable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MX"/>
    </a:p>
  </c:txPr>
  <c:externalData r:id="rId3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MX"/>
              <a:t>Metas</a:t>
            </a:r>
            <a:r>
              <a:rPr lang="es-MX" baseline="0"/>
              <a:t> alcanzadas en el tercer trimestre de 2025</a:t>
            </a:r>
            <a:endParaRPr lang="es-MX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'Actividades 9 3T23'!$B$4</c:f>
              <c:strCache>
                <c:ptCount val="1"/>
                <c:pt idx="0">
                  <c:v>Meta Planeada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'Actividades 9 3T23'!$C$2:$F$3</c:f>
              <c:strCache>
                <c:ptCount val="4"/>
                <c:pt idx="0">
                  <c:v>Convenios conciliatorios.</c:v>
                </c:pt>
                <c:pt idx="1">
                  <c:v>Asesorías psicológicas.</c:v>
                </c:pt>
                <c:pt idx="2">
                  <c:v>Cursos de capacitación.</c:v>
                </c:pt>
                <c:pt idx="3">
                  <c:v>Talleres de familias</c:v>
                </c:pt>
              </c:strCache>
            </c:strRef>
          </c:cat>
          <c:val>
            <c:numRef>
              <c:f>'Actividades 9 3T23'!$C$4:$F$4</c:f>
              <c:numCache>
                <c:formatCode>General</c:formatCode>
                <c:ptCount val="4"/>
                <c:pt idx="0">
                  <c:v>50</c:v>
                </c:pt>
                <c:pt idx="1">
                  <c:v>150</c:v>
                </c:pt>
                <c:pt idx="2">
                  <c:v>2</c:v>
                </c:pt>
                <c:pt idx="3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8C8-47A5-A1BF-9FBD9EBADD88}"/>
            </c:ext>
          </c:extLst>
        </c:ser>
        <c:ser>
          <c:idx val="1"/>
          <c:order val="1"/>
          <c:tx>
            <c:strRef>
              <c:f>'Actividades 9 3T23'!$B$5</c:f>
              <c:strCache>
                <c:ptCount val="1"/>
                <c:pt idx="0">
                  <c:v>Meta Alcanzada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'Actividades 9 3T23'!$C$2:$F$3</c:f>
              <c:strCache>
                <c:ptCount val="4"/>
                <c:pt idx="0">
                  <c:v>Convenios conciliatorios.</c:v>
                </c:pt>
                <c:pt idx="1">
                  <c:v>Asesorías psicológicas.</c:v>
                </c:pt>
                <c:pt idx="2">
                  <c:v>Cursos de capacitación.</c:v>
                </c:pt>
                <c:pt idx="3">
                  <c:v>Talleres de familias</c:v>
                </c:pt>
              </c:strCache>
            </c:strRef>
          </c:cat>
          <c:val>
            <c:numRef>
              <c:f>'Actividades 9 3T23'!$C$5:$F$5</c:f>
              <c:numCache>
                <c:formatCode>General</c:formatCode>
                <c:ptCount val="4"/>
                <c:pt idx="0">
                  <c:v>57</c:v>
                </c:pt>
                <c:pt idx="1">
                  <c:v>70</c:v>
                </c:pt>
                <c:pt idx="2">
                  <c:v>2</c:v>
                </c:pt>
                <c:pt idx="3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E8C8-47A5-A1BF-9FBD9EBADD88}"/>
            </c:ext>
          </c:extLst>
        </c:ser>
        <c:ser>
          <c:idx val="2"/>
          <c:order val="2"/>
          <c:tx>
            <c:strRef>
              <c:f>'Actividades 9 3T23'!$B$6</c:f>
              <c:strCache>
                <c:ptCount val="1"/>
                <c:pt idx="0">
                  <c:v>Avance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'Actividades 9 3T23'!$C$2:$F$3</c:f>
              <c:strCache>
                <c:ptCount val="4"/>
                <c:pt idx="0">
                  <c:v>Convenios conciliatorios.</c:v>
                </c:pt>
                <c:pt idx="1">
                  <c:v>Asesorías psicológicas.</c:v>
                </c:pt>
                <c:pt idx="2">
                  <c:v>Cursos de capacitación.</c:v>
                </c:pt>
                <c:pt idx="3">
                  <c:v>Talleres de familias</c:v>
                </c:pt>
              </c:strCache>
            </c:strRef>
          </c:cat>
          <c:val>
            <c:numRef>
              <c:f>'Actividades 9 3T23'!$C$6:$F$6</c:f>
              <c:numCache>
                <c:formatCode>0.00%</c:formatCode>
                <c:ptCount val="4"/>
                <c:pt idx="0">
                  <c:v>1.1399999999999999</c:v>
                </c:pt>
                <c:pt idx="1">
                  <c:v>0.46666666666666667</c:v>
                </c:pt>
                <c:pt idx="2">
                  <c:v>1</c:v>
                </c:pt>
                <c:pt idx="3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E8C8-47A5-A1BF-9FBD9EBADD8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497924112"/>
        <c:axId val="497923152"/>
      </c:barChart>
      <c:catAx>
        <c:axId val="49792411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497923152"/>
        <c:crosses val="autoZero"/>
        <c:auto val="1"/>
        <c:lblAlgn val="ctr"/>
        <c:lblOffset val="100"/>
        <c:noMultiLvlLbl val="0"/>
      </c:catAx>
      <c:valAx>
        <c:axId val="49792315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avance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497924112"/>
        <c:crosses val="autoZero"/>
        <c:crossBetween val="between"/>
      </c:valAx>
      <c:dTable>
        <c:showHorzBorder val="1"/>
        <c:showVertBorder val="1"/>
        <c:showOutline val="1"/>
        <c:showKeys val="1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0" spcFirstLastPara="1" vertOverflow="ellipsis" vert="horz" wrap="square" anchor="ctr" anchorCtr="1"/>
          <a:lstStyle/>
          <a:p>
            <a:pPr rtl="0"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</c:dTable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s-MX"/>
    </a:p>
  </c:txPr>
  <c:externalData r:id="rId3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cap="none" spc="20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MX"/>
              <a:t>META PLANEADA Y ALCANZADA A NIVEL COMPONENTE </a:t>
            </a:r>
          </a:p>
          <a:p>
            <a:pPr>
              <a:defRPr/>
            </a:pPr>
            <a:r>
              <a:rPr lang="es-US"/>
              <a:t>TERCER </a:t>
            </a:r>
            <a:r>
              <a:rPr lang="es-MX"/>
              <a:t>TRIMESTRE 2025</a:t>
            </a:r>
          </a:p>
          <a:p>
            <a:pPr>
              <a:defRPr/>
            </a:pPr>
            <a:r>
              <a:rPr lang="es-MX"/>
              <a:t>EN UNIDADES Y PORCENTAJE DE AVANCE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cap="none" spc="20" baseline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'Componente 8 3T23 '!$B$4</c:f>
              <c:strCache>
                <c:ptCount val="1"/>
                <c:pt idx="0">
                  <c:v>Meta Planeada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lumMod val="110000"/>
                    <a:satMod val="105000"/>
                    <a:tint val="67000"/>
                  </a:schemeClr>
                </a:gs>
                <a:gs pos="50000">
                  <a:schemeClr val="accent1">
                    <a:lumMod val="105000"/>
                    <a:satMod val="103000"/>
                    <a:tint val="73000"/>
                  </a:schemeClr>
                </a:gs>
                <a:gs pos="100000">
                  <a:schemeClr val="accent1">
                    <a:lumMod val="105000"/>
                    <a:satMod val="109000"/>
                    <a:tint val="81000"/>
                  </a:schemeClr>
                </a:gs>
              </a:gsLst>
              <a:lin ang="5400000" scaled="0"/>
            </a:gradFill>
            <a:ln w="9525" cap="flat" cmpd="sng" algn="ctr">
              <a:solidFill>
                <a:schemeClr val="accent1">
                  <a:shade val="95000"/>
                </a:schemeClr>
              </a:solidFill>
              <a:round/>
            </a:ln>
            <a:effectLst/>
          </c:spPr>
          <c:invertIfNegative val="0"/>
          <c:cat>
            <c:strRef>
              <c:f>'Componente 8 3T23 '!$C$3</c:f>
              <c:strCache>
                <c:ptCount val="1"/>
                <c:pt idx="0">
                  <c:v>Retenciones.</c:v>
                </c:pt>
              </c:strCache>
            </c:strRef>
          </c:cat>
          <c:val>
            <c:numRef>
              <c:f>'Componente 8 3T23 '!$C$4</c:f>
              <c:numCache>
                <c:formatCode>#,##0</c:formatCode>
                <c:ptCount val="1"/>
                <c:pt idx="0">
                  <c:v>5917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9CD-465D-9523-9E99EA1C2D6E}"/>
            </c:ext>
          </c:extLst>
        </c:ser>
        <c:ser>
          <c:idx val="1"/>
          <c:order val="1"/>
          <c:tx>
            <c:strRef>
              <c:f>'Componente 8 3T23 '!$B$5</c:f>
              <c:strCache>
                <c:ptCount val="1"/>
                <c:pt idx="0">
                  <c:v>Meta Alcanzada</c:v>
                </c:pt>
              </c:strCache>
            </c:strRef>
          </c:tx>
          <c:spPr>
            <a:gradFill rotWithShape="1">
              <a:gsLst>
                <a:gs pos="0">
                  <a:schemeClr val="accent2">
                    <a:lumMod val="110000"/>
                    <a:satMod val="105000"/>
                    <a:tint val="67000"/>
                  </a:schemeClr>
                </a:gs>
                <a:gs pos="50000">
                  <a:schemeClr val="accent2">
                    <a:lumMod val="105000"/>
                    <a:satMod val="103000"/>
                    <a:tint val="73000"/>
                  </a:schemeClr>
                </a:gs>
                <a:gs pos="100000">
                  <a:schemeClr val="accent2">
                    <a:lumMod val="105000"/>
                    <a:satMod val="109000"/>
                    <a:tint val="81000"/>
                  </a:schemeClr>
                </a:gs>
              </a:gsLst>
              <a:lin ang="5400000" scaled="0"/>
            </a:gradFill>
            <a:ln w="9525" cap="flat" cmpd="sng" algn="ctr">
              <a:solidFill>
                <a:schemeClr val="accent2">
                  <a:shade val="95000"/>
                </a:schemeClr>
              </a:solidFill>
              <a:round/>
            </a:ln>
            <a:effectLst/>
          </c:spPr>
          <c:invertIfNegative val="0"/>
          <c:cat>
            <c:strRef>
              <c:f>'Componente 8 3T23 '!$C$3</c:f>
              <c:strCache>
                <c:ptCount val="1"/>
                <c:pt idx="0">
                  <c:v>Retenciones.</c:v>
                </c:pt>
              </c:strCache>
            </c:strRef>
          </c:cat>
          <c:val>
            <c:numRef>
              <c:f>'Componente 8 3T23 '!$C$5</c:f>
              <c:numCache>
                <c:formatCode>General</c:formatCode>
                <c:ptCount val="1"/>
                <c:pt idx="0">
                  <c:v>2995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79CD-465D-9523-9E99EA1C2D6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472406840"/>
        <c:axId val="472404880"/>
      </c:barChart>
      <c:lineChart>
        <c:grouping val="standard"/>
        <c:varyColors val="0"/>
        <c:ser>
          <c:idx val="2"/>
          <c:order val="2"/>
          <c:tx>
            <c:v>Porcentaje de avance</c:v>
          </c:tx>
          <c:spPr>
            <a:ln w="15875" cap="rnd">
              <a:solidFill>
                <a:schemeClr val="accent3"/>
              </a:solidFill>
              <a:round/>
            </a:ln>
            <a:effectLst/>
          </c:spPr>
          <c:marker>
            <c:symbol val="none"/>
          </c:marker>
          <c:cat>
            <c:strRef>
              <c:f>'Componente 8 3T23 '!$C$3</c:f>
              <c:strCache>
                <c:ptCount val="1"/>
                <c:pt idx="0">
                  <c:v>Retenciones.</c:v>
                </c:pt>
              </c:strCache>
            </c:strRef>
          </c:cat>
          <c:val>
            <c:numRef>
              <c:f>'Componente 8 3T23 '!$C$6</c:f>
              <c:numCache>
                <c:formatCode>0.00%</c:formatCode>
                <c:ptCount val="1"/>
                <c:pt idx="0">
                  <c:v>0.50616866655399695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79CD-465D-9523-9E99EA1C2D6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472405272"/>
        <c:axId val="472406448"/>
      </c:lineChart>
      <c:catAx>
        <c:axId val="47240684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472404880"/>
        <c:crosses val="autoZero"/>
        <c:auto val="1"/>
        <c:lblAlgn val="ctr"/>
        <c:lblOffset val="100"/>
        <c:noMultiLvlLbl val="0"/>
      </c:catAx>
      <c:valAx>
        <c:axId val="472404880"/>
        <c:scaling>
          <c:orientation val="minMax"/>
          <c:max val="6750"/>
          <c:min val="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900" b="0" i="0" u="none" strike="noStrike" kern="1200" cap="all" baseline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Unidades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900" b="0" i="0" u="none" strike="noStrike" kern="1200" cap="all" baseline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#,##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472406840"/>
        <c:crosses val="autoZero"/>
        <c:crossBetween val="between"/>
        <c:majorUnit val="750"/>
      </c:valAx>
      <c:valAx>
        <c:axId val="472406448"/>
        <c:scaling>
          <c:orientation val="minMax"/>
          <c:max val="1"/>
          <c:min val="0"/>
        </c:scaling>
        <c:delete val="0"/>
        <c:axPos val="r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900" b="0" i="0" u="none" strike="noStrike" kern="1200" cap="all" baseline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Porcentaje de Avance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900" b="0" i="0" u="none" strike="noStrike" kern="1200" cap="all" baseline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0.0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472405272"/>
        <c:crosses val="max"/>
        <c:crossBetween val="between"/>
      </c:valAx>
      <c:catAx>
        <c:axId val="472405272"/>
        <c:scaling>
          <c:orientation val="minMax"/>
        </c:scaling>
        <c:delete val="1"/>
        <c:axPos val="t"/>
        <c:numFmt formatCode="General" sourceLinked="1"/>
        <c:majorTickMark val="none"/>
        <c:minorTickMark val="none"/>
        <c:tickLblPos val="nextTo"/>
        <c:crossAx val="472406448"/>
        <c:crosses val="max"/>
        <c:auto val="1"/>
        <c:lblAlgn val="ctr"/>
        <c:lblOffset val="100"/>
        <c:noMultiLvlLbl val="0"/>
      </c:catAx>
      <c:dTable>
        <c:showHorzBorder val="1"/>
        <c:showVertBorder val="1"/>
        <c:showOutline val="1"/>
        <c:showKeys val="1"/>
        <c:spPr>
          <a:noFill/>
          <a:ln w="9525">
            <a:solidFill>
              <a:schemeClr val="tx1">
                <a:lumMod val="15000"/>
                <a:lumOff val="85000"/>
              </a:schemeClr>
            </a:solidFill>
          </a:ln>
          <a:effectLst/>
        </c:spPr>
        <c:txPr>
          <a:bodyPr rot="0" spcFirstLastPara="1" vertOverflow="ellipsis" vert="horz" wrap="square" anchor="ctr" anchorCtr="1"/>
          <a:lstStyle/>
          <a:p>
            <a:pPr rtl="0">
              <a:defRPr sz="900" b="0" i="0" u="none" strike="noStrike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</c:dTable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MX"/>
    </a:p>
  </c:txPr>
  <c:externalData r:id="rId3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000" b="0" i="0" u="none" strike="noStrike" kern="1200" cap="none" spc="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+mj-ea"/>
                <a:cs typeface="+mj-cs"/>
              </a:defRPr>
            </a:pPr>
            <a:r>
              <a:rPr lang="es-MX"/>
              <a:t>METAS PLANEADAS Y ALCANZADAS A NIVEL ACTIVIDAD </a:t>
            </a:r>
          </a:p>
          <a:p>
            <a:pPr>
              <a:defRPr/>
            </a:pPr>
            <a:r>
              <a:rPr lang="es-MX"/>
              <a:t>TERCER TRIMESTRE 2025</a:t>
            </a:r>
          </a:p>
          <a:p>
            <a:pPr>
              <a:defRPr/>
            </a:pPr>
            <a:r>
              <a:rPr lang="es-MX"/>
              <a:t>EN UNIDADES Y PORCENTAJE DE AVANCE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cap="none" spc="0" normalizeH="0" baseline="0">
              <a:solidFill>
                <a:schemeClr val="tx1">
                  <a:lumMod val="65000"/>
                  <a:lumOff val="35000"/>
                </a:schemeClr>
              </a:solidFill>
              <a:latin typeface="+mj-lt"/>
              <a:ea typeface="+mj-ea"/>
              <a:cs typeface="+mj-cs"/>
            </a:defRPr>
          </a:pPr>
          <a:endParaRPr lang="es-MX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'Actividades 8 3T23'!$B$4</c:f>
              <c:strCache>
                <c:ptCount val="1"/>
                <c:pt idx="0">
                  <c:v>Meta Planeada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'Actividades 8 3T23'!$C$3:$E$3</c:f>
              <c:strCache>
                <c:ptCount val="3"/>
                <c:pt idx="0">
                  <c:v>Integridad de los infractores  </c:v>
                </c:pt>
                <c:pt idx="1">
                  <c:v>Conservación y mantenimiento de equipos del Centro Retencion.</c:v>
                </c:pt>
                <c:pt idx="2">
                  <c:v>Órdenes de Alimentos.</c:v>
                </c:pt>
              </c:strCache>
            </c:strRef>
          </c:cat>
          <c:val>
            <c:numRef>
              <c:f>'Actividades 8 3T23'!$C$4:$E$4</c:f>
              <c:numCache>
                <c:formatCode>General</c:formatCode>
                <c:ptCount val="3"/>
                <c:pt idx="0">
                  <c:v>3</c:v>
                </c:pt>
                <c:pt idx="1">
                  <c:v>2</c:v>
                </c:pt>
                <c:pt idx="2">
                  <c:v>28333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1C1-4294-8818-577491E153D0}"/>
            </c:ext>
          </c:extLst>
        </c:ser>
        <c:ser>
          <c:idx val="1"/>
          <c:order val="1"/>
          <c:tx>
            <c:strRef>
              <c:f>'Actividades 8 3T23'!$B$5</c:f>
              <c:strCache>
                <c:ptCount val="1"/>
                <c:pt idx="0">
                  <c:v>Meta Alcanzada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'Actividades 8 3T23'!$C$3:$E$3</c:f>
              <c:strCache>
                <c:ptCount val="3"/>
                <c:pt idx="0">
                  <c:v>Integridad de los infractores  </c:v>
                </c:pt>
                <c:pt idx="1">
                  <c:v>Conservación y mantenimiento de equipos del Centro Retencion.</c:v>
                </c:pt>
                <c:pt idx="2">
                  <c:v>Órdenes de Alimentos.</c:v>
                </c:pt>
              </c:strCache>
            </c:strRef>
          </c:cat>
          <c:val>
            <c:numRef>
              <c:f>'Actividades 8 3T23'!$C$5:$E$5</c:f>
              <c:numCache>
                <c:formatCode>General</c:formatCode>
                <c:ptCount val="3"/>
                <c:pt idx="0">
                  <c:v>3</c:v>
                </c:pt>
                <c:pt idx="1">
                  <c:v>2</c:v>
                </c:pt>
                <c:pt idx="2">
                  <c:v>28005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41C1-4294-8818-577491E153D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69"/>
        <c:axId val="472404096"/>
        <c:axId val="472400568"/>
      </c:barChart>
      <c:lineChart>
        <c:grouping val="standard"/>
        <c:varyColors val="0"/>
        <c:ser>
          <c:idx val="2"/>
          <c:order val="2"/>
          <c:tx>
            <c:v>Porcentaje de avance</c:v>
          </c:tx>
          <c:spPr>
            <a:ln w="38100" cap="rnd">
              <a:solidFill>
                <a:schemeClr val="accent3"/>
              </a:solidFill>
              <a:round/>
            </a:ln>
            <a:effectLst/>
          </c:spPr>
          <c:marker>
            <c:symbol val="none"/>
          </c:marker>
          <c:cat>
            <c:strRef>
              <c:f>'Actividades 8 3T23'!$C$3:$E$3</c:f>
              <c:strCache>
                <c:ptCount val="3"/>
                <c:pt idx="0">
                  <c:v>Integridad de los infractores  </c:v>
                </c:pt>
                <c:pt idx="1">
                  <c:v>Conservación y mantenimiento de equipos del Centro Retencion.</c:v>
                </c:pt>
                <c:pt idx="2">
                  <c:v>Órdenes de Alimentos.</c:v>
                </c:pt>
              </c:strCache>
            </c:strRef>
          </c:cat>
          <c:val>
            <c:numRef>
              <c:f>'Actividades 8 3T23'!$C$6:$E$6</c:f>
              <c:numCache>
                <c:formatCode>0.00%</c:formatCode>
                <c:ptCount val="3"/>
                <c:pt idx="0">
                  <c:v>1</c:v>
                </c:pt>
                <c:pt idx="1">
                  <c:v>1</c:v>
                </c:pt>
                <c:pt idx="2">
                  <c:v>0.98842339321639083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41C1-4294-8818-577491E153D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472401744"/>
        <c:axId val="472400960"/>
      </c:lineChart>
      <c:catAx>
        <c:axId val="47240409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cap="none" spc="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472400568"/>
        <c:crosses val="autoZero"/>
        <c:auto val="1"/>
        <c:lblAlgn val="ctr"/>
        <c:lblOffset val="100"/>
        <c:noMultiLvlLbl val="0"/>
      </c:catAx>
      <c:valAx>
        <c:axId val="472400568"/>
        <c:scaling>
          <c:orientation val="minMax"/>
          <c:max val="3600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minorGridlines>
          <c:spPr>
            <a:ln w="9525" cap="flat" cmpd="sng" algn="ctr">
              <a:solidFill>
                <a:schemeClr val="tx1">
                  <a:lumMod val="5000"/>
                  <a:lumOff val="95000"/>
                </a:schemeClr>
              </a:solidFill>
              <a:round/>
            </a:ln>
            <a:effectLst/>
          </c:spPr>
        </c:min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900" b="0" i="0" u="none" strike="noStrike" kern="1200" cap="all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Unidades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900" b="0" i="0" u="none" strike="noStrike" kern="1200" cap="all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472404096"/>
        <c:crosses val="autoZero"/>
        <c:crossBetween val="between"/>
        <c:majorUnit val="6000"/>
      </c:valAx>
      <c:valAx>
        <c:axId val="472400960"/>
        <c:scaling>
          <c:orientation val="minMax"/>
        </c:scaling>
        <c:delete val="0"/>
        <c:axPos val="r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900" b="0" i="0" u="none" strike="noStrike" kern="1200" cap="all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Avance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900" b="0" i="0" u="none" strike="noStrike" kern="1200" cap="all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0.0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472401744"/>
        <c:crosses val="max"/>
        <c:crossBetween val="between"/>
      </c:valAx>
      <c:catAx>
        <c:axId val="472401744"/>
        <c:scaling>
          <c:orientation val="minMax"/>
        </c:scaling>
        <c:delete val="1"/>
        <c:axPos val="t"/>
        <c:numFmt formatCode="General" sourceLinked="1"/>
        <c:majorTickMark val="out"/>
        <c:minorTickMark val="none"/>
        <c:tickLblPos val="nextTo"/>
        <c:crossAx val="472400960"/>
        <c:crosses val="max"/>
        <c:auto val="1"/>
        <c:lblAlgn val="ctr"/>
        <c:lblOffset val="100"/>
        <c:noMultiLvlLbl val="0"/>
      </c:catAx>
      <c:dTable>
        <c:showHorzBorder val="1"/>
        <c:showVertBorder val="1"/>
        <c:showOutline val="1"/>
        <c:showKeys val="1"/>
        <c:spPr>
          <a:noFill/>
          <a:ln w="9525">
            <a:solidFill>
              <a:schemeClr val="tx1">
                <a:lumMod val="15000"/>
                <a:lumOff val="85000"/>
              </a:schemeClr>
            </a:solidFill>
          </a:ln>
          <a:effectLst/>
        </c:spPr>
        <c:txPr>
          <a:bodyPr rot="0" spcFirstLastPara="1" vertOverflow="ellipsis" vert="horz" wrap="square" anchor="ctr" anchorCtr="1"/>
          <a:lstStyle/>
          <a:p>
            <a:pPr rtl="0"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</c:dTable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MX"/>
    </a:p>
  </c:txPr>
  <c:externalData r:id="rId3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cap="none" spc="20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MX"/>
              <a:t>META PLANEADA Y ALCANZADA A NIVEL COMPONENTE </a:t>
            </a:r>
          </a:p>
          <a:p>
            <a:pPr>
              <a:defRPr/>
            </a:pPr>
            <a:r>
              <a:rPr lang="es-US"/>
              <a:t>TERCER</a:t>
            </a:r>
            <a:r>
              <a:rPr lang="es-MX"/>
              <a:t> TRIMESTRE 2025</a:t>
            </a:r>
          </a:p>
          <a:p>
            <a:pPr>
              <a:defRPr/>
            </a:pPr>
            <a:r>
              <a:rPr lang="es-MX"/>
              <a:t>EN UNIDADES Y PORCENTAJE DE AVANCE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cap="none" spc="20" baseline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'Componente 10 3T23'!$B$4</c:f>
              <c:strCache>
                <c:ptCount val="1"/>
                <c:pt idx="0">
                  <c:v>Meta Planeada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lumMod val="110000"/>
                    <a:satMod val="105000"/>
                    <a:tint val="67000"/>
                  </a:schemeClr>
                </a:gs>
                <a:gs pos="50000">
                  <a:schemeClr val="accent1">
                    <a:lumMod val="105000"/>
                    <a:satMod val="103000"/>
                    <a:tint val="73000"/>
                  </a:schemeClr>
                </a:gs>
                <a:gs pos="100000">
                  <a:schemeClr val="accent1">
                    <a:lumMod val="105000"/>
                    <a:satMod val="109000"/>
                    <a:tint val="81000"/>
                  </a:schemeClr>
                </a:gs>
              </a:gsLst>
              <a:lin ang="5400000" scaled="0"/>
            </a:gradFill>
            <a:ln w="9525" cap="flat" cmpd="sng" algn="ctr">
              <a:solidFill>
                <a:schemeClr val="accent1">
                  <a:shade val="95000"/>
                </a:schemeClr>
              </a:solidFill>
              <a:round/>
            </a:ln>
            <a:effectLst/>
          </c:spPr>
          <c:invertIfNegative val="0"/>
          <c:cat>
            <c:strRef>
              <c:f>'Componente 10 3T23'!$C$3</c:f>
              <c:strCache>
                <c:ptCount val="1"/>
                <c:pt idx="0">
                  <c:v>Atención de las demandas sociales</c:v>
                </c:pt>
              </c:strCache>
            </c:strRef>
          </c:cat>
          <c:val>
            <c:numRef>
              <c:f>'Componente 10 3T23'!$C$4</c:f>
              <c:numCache>
                <c:formatCode>General</c:formatCode>
                <c:ptCount val="1"/>
                <c:pt idx="0">
                  <c:v>250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EAD-4CCB-9C9A-C0733FE03DEA}"/>
            </c:ext>
          </c:extLst>
        </c:ser>
        <c:ser>
          <c:idx val="1"/>
          <c:order val="1"/>
          <c:tx>
            <c:strRef>
              <c:f>'Componente 10 3T23'!$B$5</c:f>
              <c:strCache>
                <c:ptCount val="1"/>
                <c:pt idx="0">
                  <c:v>Meta Alcanzada</c:v>
                </c:pt>
              </c:strCache>
            </c:strRef>
          </c:tx>
          <c:spPr>
            <a:gradFill rotWithShape="1">
              <a:gsLst>
                <a:gs pos="0">
                  <a:schemeClr val="accent2">
                    <a:lumMod val="110000"/>
                    <a:satMod val="105000"/>
                    <a:tint val="67000"/>
                  </a:schemeClr>
                </a:gs>
                <a:gs pos="50000">
                  <a:schemeClr val="accent2">
                    <a:lumMod val="105000"/>
                    <a:satMod val="103000"/>
                    <a:tint val="73000"/>
                  </a:schemeClr>
                </a:gs>
                <a:gs pos="100000">
                  <a:schemeClr val="accent2">
                    <a:lumMod val="105000"/>
                    <a:satMod val="109000"/>
                    <a:tint val="81000"/>
                  </a:schemeClr>
                </a:gs>
              </a:gsLst>
              <a:lin ang="5400000" scaled="0"/>
            </a:gradFill>
            <a:ln w="9525" cap="flat" cmpd="sng" algn="ctr">
              <a:solidFill>
                <a:schemeClr val="accent2">
                  <a:shade val="95000"/>
                </a:schemeClr>
              </a:solidFill>
              <a:round/>
            </a:ln>
            <a:effectLst/>
          </c:spPr>
          <c:invertIfNegative val="0"/>
          <c:cat>
            <c:strRef>
              <c:f>'Componente 10 3T23'!$C$3</c:f>
              <c:strCache>
                <c:ptCount val="1"/>
                <c:pt idx="0">
                  <c:v>Atención de las demandas sociales</c:v>
                </c:pt>
              </c:strCache>
            </c:strRef>
          </c:cat>
          <c:val>
            <c:numRef>
              <c:f>'Componente 10 3T23'!$C$5</c:f>
              <c:numCache>
                <c:formatCode>General</c:formatCode>
                <c:ptCount val="1"/>
                <c:pt idx="0">
                  <c:v>334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7EAD-4CCB-9C9A-C0733FE03DE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423984480"/>
        <c:axId val="423987224"/>
      </c:barChart>
      <c:lineChart>
        <c:grouping val="standard"/>
        <c:varyColors val="0"/>
        <c:ser>
          <c:idx val="2"/>
          <c:order val="2"/>
          <c:tx>
            <c:v>Porcentaje de avance</c:v>
          </c:tx>
          <c:spPr>
            <a:ln w="15875" cap="rnd">
              <a:solidFill>
                <a:schemeClr val="accent3"/>
              </a:solidFill>
              <a:round/>
            </a:ln>
            <a:effectLst/>
          </c:spPr>
          <c:marker>
            <c:symbol val="none"/>
          </c:marker>
          <c:cat>
            <c:strRef>
              <c:f>'Componente 10 3T23'!$C$3</c:f>
              <c:strCache>
                <c:ptCount val="1"/>
                <c:pt idx="0">
                  <c:v>Atención de las demandas sociales</c:v>
                </c:pt>
              </c:strCache>
            </c:strRef>
          </c:cat>
          <c:val>
            <c:numRef>
              <c:f>'Componente 10 3T23'!$C$6</c:f>
              <c:numCache>
                <c:formatCode>0.00%</c:formatCode>
                <c:ptCount val="1"/>
                <c:pt idx="0">
                  <c:v>1.3360000000000001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7EAD-4CCB-9C9A-C0733FE03DE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423991536"/>
        <c:axId val="423991144"/>
      </c:lineChart>
      <c:catAx>
        <c:axId val="42398448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423987224"/>
        <c:crosses val="autoZero"/>
        <c:auto val="1"/>
        <c:lblAlgn val="ctr"/>
        <c:lblOffset val="100"/>
        <c:noMultiLvlLbl val="0"/>
      </c:catAx>
      <c:valAx>
        <c:axId val="423987224"/>
        <c:scaling>
          <c:orientation val="minMax"/>
          <c:max val="600"/>
          <c:min val="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900" b="0" i="0" u="none" strike="noStrike" kern="1200" cap="all" baseline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Unidades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900" b="0" i="0" u="none" strike="noStrike" kern="1200" cap="all" baseline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423984480"/>
        <c:crosses val="autoZero"/>
        <c:crossBetween val="between"/>
        <c:majorUnit val="100"/>
      </c:valAx>
      <c:valAx>
        <c:axId val="423991144"/>
        <c:scaling>
          <c:orientation val="minMax"/>
          <c:max val="1"/>
          <c:min val="0"/>
        </c:scaling>
        <c:delete val="0"/>
        <c:axPos val="r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900" b="0" i="0" u="none" strike="noStrike" kern="1200" cap="all" baseline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Porcentaje de Avance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900" b="0" i="0" u="none" strike="noStrike" kern="1200" cap="all" baseline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0.0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423991536"/>
        <c:crosses val="max"/>
        <c:crossBetween val="between"/>
      </c:valAx>
      <c:catAx>
        <c:axId val="423991536"/>
        <c:scaling>
          <c:orientation val="minMax"/>
        </c:scaling>
        <c:delete val="1"/>
        <c:axPos val="t"/>
        <c:numFmt formatCode="General" sourceLinked="1"/>
        <c:majorTickMark val="none"/>
        <c:minorTickMark val="none"/>
        <c:tickLblPos val="nextTo"/>
        <c:crossAx val="423991144"/>
        <c:crosses val="max"/>
        <c:auto val="1"/>
        <c:lblAlgn val="ctr"/>
        <c:lblOffset val="100"/>
        <c:noMultiLvlLbl val="0"/>
      </c:catAx>
      <c:dTable>
        <c:showHorzBorder val="1"/>
        <c:showVertBorder val="1"/>
        <c:showOutline val="1"/>
        <c:showKeys val="1"/>
        <c:spPr>
          <a:noFill/>
          <a:ln w="9525">
            <a:solidFill>
              <a:schemeClr val="tx1">
                <a:lumMod val="15000"/>
                <a:lumOff val="85000"/>
              </a:schemeClr>
            </a:solidFill>
          </a:ln>
          <a:effectLst/>
        </c:spPr>
        <c:txPr>
          <a:bodyPr rot="0" spcFirstLastPara="1" vertOverflow="ellipsis" vert="horz" wrap="square" anchor="ctr" anchorCtr="1"/>
          <a:lstStyle/>
          <a:p>
            <a:pPr rtl="0">
              <a:defRPr sz="900" b="0" i="0" u="none" strike="noStrike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</c:dTable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MX"/>
    </a:p>
  </c:txPr>
  <c:externalData r:id="rId3">
    <c:autoUpdate val="0"/>
  </c:externalData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MX" sz="1400" b="0" i="0" u="none" strike="noStrike" kern="1200" cap="none" spc="20" baseline="0">
                <a:solidFill>
                  <a:sysClr val="windowText" lastClr="000000">
                    <a:lumMod val="50000"/>
                    <a:lumOff val="50000"/>
                  </a:sysClr>
                </a:solidFill>
              </a:rPr>
              <a:t>META PLANEADA Y ALCANZADA A NIVEL COMPONENTE </a:t>
            </a:r>
          </a:p>
          <a:p>
            <a:pPr>
              <a:defRPr/>
            </a:pPr>
            <a:r>
              <a:rPr lang="es-US" sz="1400" b="0" i="0" u="none" strike="noStrike" kern="1200" cap="none" spc="20" baseline="0">
                <a:solidFill>
                  <a:sysClr val="windowText" lastClr="000000">
                    <a:lumMod val="50000"/>
                    <a:lumOff val="50000"/>
                  </a:sysClr>
                </a:solidFill>
              </a:rPr>
              <a:t>TERCER</a:t>
            </a:r>
            <a:r>
              <a:rPr lang="es-MX" sz="1400" b="0" i="0" u="none" strike="noStrike" kern="1200" cap="none" spc="20" baseline="0">
                <a:solidFill>
                  <a:sysClr val="windowText" lastClr="000000">
                    <a:lumMod val="50000"/>
                    <a:lumOff val="50000"/>
                  </a:sysClr>
                </a:solidFill>
              </a:rPr>
              <a:t> TRIMESTRE 2025</a:t>
            </a:r>
          </a:p>
          <a:p>
            <a:pPr>
              <a:defRPr/>
            </a:pPr>
            <a:r>
              <a:rPr lang="es-MX" sz="1400" b="0" i="0" u="none" strike="noStrike" kern="1200" cap="none" spc="20" baseline="0">
                <a:solidFill>
                  <a:sysClr val="windowText" lastClr="000000">
                    <a:lumMod val="50000"/>
                    <a:lumOff val="50000"/>
                  </a:sysClr>
                </a:solidFill>
              </a:rPr>
              <a:t>EN UNIDADES Y PORCENTAJE DE AVANCE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'Actividades 10 3T23'!$B$4</c:f>
              <c:strCache>
                <c:ptCount val="1"/>
                <c:pt idx="0">
                  <c:v>Meta Planeada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'Actividades 10 3T23'!$C$3:$N$3</c:f>
              <c:strCache>
                <c:ptCount val="11"/>
                <c:pt idx="0">
                  <c:v>Cartillas militares </c:v>
                </c:pt>
                <c:pt idx="1">
                  <c:v>Sesiones de COESPO.</c:v>
                </c:pt>
                <c:pt idx="2">
                  <c:v>Reuniones mensuales con DAVB y SbPJ.</c:v>
                </c:pt>
                <c:pt idx="3">
                  <c:v>Atenciones en asuntos religiosos</c:v>
                </c:pt>
                <c:pt idx="4">
                  <c:v>Actividades comunitarias.</c:v>
                </c:pt>
                <c:pt idx="5">
                  <c:v> participantes en materia religiosa capacitados(as).</c:v>
                </c:pt>
                <c:pt idx="6">
                  <c:v>Expedientes del Padrón Municipal de Templos.</c:v>
                </c:pt>
                <c:pt idx="7">
                  <c:v>Verificaciones normativas.</c:v>
                </c:pt>
                <c:pt idx="8">
                  <c:v>Participantes de actividades de reconstrucción de Paz</c:v>
                </c:pt>
                <c:pt idx="9">
                  <c:v>Trámites del sector religioso.</c:v>
                </c:pt>
                <c:pt idx="10">
                  <c:v>Asesoramiento para el registro de las agrupaciones religiosas.</c:v>
                </c:pt>
              </c:strCache>
            </c:strRef>
          </c:cat>
          <c:val>
            <c:numRef>
              <c:f>'Actividades 10 3T23'!$C$4:$N$4</c:f>
              <c:numCache>
                <c:formatCode>General</c:formatCode>
                <c:ptCount val="11"/>
                <c:pt idx="0">
                  <c:v>300</c:v>
                </c:pt>
                <c:pt idx="1">
                  <c:v>1</c:v>
                </c:pt>
                <c:pt idx="2">
                  <c:v>3</c:v>
                </c:pt>
                <c:pt idx="3" formatCode="#,##0">
                  <c:v>625</c:v>
                </c:pt>
                <c:pt idx="4">
                  <c:v>2</c:v>
                </c:pt>
                <c:pt idx="5">
                  <c:v>120</c:v>
                </c:pt>
                <c:pt idx="6">
                  <c:v>180</c:v>
                </c:pt>
                <c:pt idx="7">
                  <c:v>100</c:v>
                </c:pt>
                <c:pt idx="8">
                  <c:v>2000</c:v>
                </c:pt>
                <c:pt idx="9">
                  <c:v>80</c:v>
                </c:pt>
                <c:pt idx="10">
                  <c:v>80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221-4692-82A4-75519C6D6CFA}"/>
            </c:ext>
          </c:extLst>
        </c:ser>
        <c:ser>
          <c:idx val="1"/>
          <c:order val="1"/>
          <c:tx>
            <c:strRef>
              <c:f>'Actividades 10 3T23'!$B$5</c:f>
              <c:strCache>
                <c:ptCount val="1"/>
                <c:pt idx="0">
                  <c:v>Meta Alcanzada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'Actividades 10 3T23'!$C$3:$N$3</c:f>
              <c:strCache>
                <c:ptCount val="11"/>
                <c:pt idx="0">
                  <c:v>Cartillas militares </c:v>
                </c:pt>
                <c:pt idx="1">
                  <c:v>Sesiones de COESPO.</c:v>
                </c:pt>
                <c:pt idx="2">
                  <c:v>Reuniones mensuales con DAVB y SbPJ.</c:v>
                </c:pt>
                <c:pt idx="3">
                  <c:v>Atenciones en asuntos religiosos</c:v>
                </c:pt>
                <c:pt idx="4">
                  <c:v>Actividades comunitarias.</c:v>
                </c:pt>
                <c:pt idx="5">
                  <c:v> participantes en materia religiosa capacitados(as).</c:v>
                </c:pt>
                <c:pt idx="6">
                  <c:v>Expedientes del Padrón Municipal de Templos.</c:v>
                </c:pt>
                <c:pt idx="7">
                  <c:v>Verificaciones normativas.</c:v>
                </c:pt>
                <c:pt idx="8">
                  <c:v>Participantes de actividades de reconstrucción de Paz</c:v>
                </c:pt>
                <c:pt idx="9">
                  <c:v>Trámites del sector religioso.</c:v>
                </c:pt>
                <c:pt idx="10">
                  <c:v>Asesoramiento para el registro de las agrupaciones religiosas.</c:v>
                </c:pt>
              </c:strCache>
            </c:strRef>
          </c:cat>
          <c:val>
            <c:numRef>
              <c:f>'Actividades 10 3T23'!$C$5:$N$5</c:f>
              <c:numCache>
                <c:formatCode>General</c:formatCode>
                <c:ptCount val="11"/>
                <c:pt idx="0">
                  <c:v>355</c:v>
                </c:pt>
                <c:pt idx="1">
                  <c:v>1</c:v>
                </c:pt>
                <c:pt idx="2">
                  <c:v>3</c:v>
                </c:pt>
                <c:pt idx="3">
                  <c:v>792</c:v>
                </c:pt>
                <c:pt idx="4">
                  <c:v>5</c:v>
                </c:pt>
                <c:pt idx="5">
                  <c:v>246</c:v>
                </c:pt>
                <c:pt idx="6">
                  <c:v>198</c:v>
                </c:pt>
                <c:pt idx="7">
                  <c:v>100</c:v>
                </c:pt>
                <c:pt idx="8">
                  <c:v>2727</c:v>
                </c:pt>
                <c:pt idx="9">
                  <c:v>170</c:v>
                </c:pt>
                <c:pt idx="10">
                  <c:v>88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5221-4692-82A4-75519C6D6CF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73954063"/>
        <c:axId val="273954543"/>
      </c:barChart>
      <c:lineChart>
        <c:grouping val="standard"/>
        <c:varyColors val="0"/>
        <c:ser>
          <c:idx val="2"/>
          <c:order val="2"/>
          <c:tx>
            <c:strRef>
              <c:f>'Actividades 10 3T23'!$B$6</c:f>
              <c:strCache>
                <c:ptCount val="1"/>
              </c:strCache>
            </c:strRef>
          </c:tx>
          <c:spPr>
            <a:ln w="28575" cap="rnd">
              <a:solidFill>
                <a:schemeClr val="accent3"/>
              </a:solidFill>
              <a:round/>
            </a:ln>
            <a:effectLst/>
          </c:spPr>
          <c:marker>
            <c:symbol val="none"/>
          </c:marker>
          <c:cat>
            <c:strRef>
              <c:f>'Actividades 10 3T23'!$C$3:$N$3</c:f>
              <c:strCache>
                <c:ptCount val="11"/>
                <c:pt idx="0">
                  <c:v>Cartillas militares </c:v>
                </c:pt>
                <c:pt idx="1">
                  <c:v>Sesiones de COESPO.</c:v>
                </c:pt>
                <c:pt idx="2">
                  <c:v>Reuniones mensuales con DAVB y SbPJ.</c:v>
                </c:pt>
                <c:pt idx="3">
                  <c:v>Atenciones en asuntos religiosos</c:v>
                </c:pt>
                <c:pt idx="4">
                  <c:v>Actividades comunitarias.</c:v>
                </c:pt>
                <c:pt idx="5">
                  <c:v> participantes en materia religiosa capacitados(as).</c:v>
                </c:pt>
                <c:pt idx="6">
                  <c:v>Expedientes del Padrón Municipal de Templos.</c:v>
                </c:pt>
                <c:pt idx="7">
                  <c:v>Verificaciones normativas.</c:v>
                </c:pt>
                <c:pt idx="8">
                  <c:v>Participantes de actividades de reconstrucción de Paz</c:v>
                </c:pt>
                <c:pt idx="9">
                  <c:v>Trámites del sector religioso.</c:v>
                </c:pt>
                <c:pt idx="10">
                  <c:v>Asesoramiento para el registro de las agrupaciones religiosas.</c:v>
                </c:pt>
              </c:strCache>
            </c:strRef>
          </c:cat>
          <c:val>
            <c:numRef>
              <c:f>'Actividades 10 3T23'!$C$6:$N$6</c:f>
              <c:numCache>
                <c:formatCode>0.00%</c:formatCode>
                <c:ptCount val="11"/>
                <c:pt idx="0">
                  <c:v>1.1833333333333333</c:v>
                </c:pt>
                <c:pt idx="1">
                  <c:v>1</c:v>
                </c:pt>
                <c:pt idx="2">
                  <c:v>0</c:v>
                </c:pt>
                <c:pt idx="3">
                  <c:v>1.2672000000000001</c:v>
                </c:pt>
                <c:pt idx="4">
                  <c:v>2.5</c:v>
                </c:pt>
                <c:pt idx="5">
                  <c:v>2.0499999999999998</c:v>
                </c:pt>
                <c:pt idx="6">
                  <c:v>1.1000000000000001</c:v>
                </c:pt>
                <c:pt idx="7">
                  <c:v>1</c:v>
                </c:pt>
                <c:pt idx="8">
                  <c:v>1.3634999999999999</c:v>
                </c:pt>
                <c:pt idx="9">
                  <c:v>2.125</c:v>
                </c:pt>
                <c:pt idx="10">
                  <c:v>1.1000000000000001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5221-4692-82A4-75519C6D6CF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751523855"/>
        <c:axId val="751528655"/>
      </c:lineChart>
      <c:catAx>
        <c:axId val="273954063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273954543"/>
        <c:crosses val="autoZero"/>
        <c:auto val="1"/>
        <c:lblAlgn val="ctr"/>
        <c:lblOffset val="100"/>
        <c:noMultiLvlLbl val="0"/>
      </c:catAx>
      <c:valAx>
        <c:axId val="273954543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273954063"/>
        <c:crosses val="autoZero"/>
        <c:crossBetween val="between"/>
      </c:valAx>
      <c:valAx>
        <c:axId val="751528655"/>
        <c:scaling>
          <c:orientation val="minMax"/>
        </c:scaling>
        <c:delete val="0"/>
        <c:axPos val="r"/>
        <c:numFmt formatCode="0.0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751523855"/>
        <c:crosses val="max"/>
        <c:crossBetween val="between"/>
      </c:valAx>
      <c:catAx>
        <c:axId val="751523855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751528655"/>
        <c:crosses val="autoZero"/>
        <c:auto val="1"/>
        <c:lblAlgn val="ctr"/>
        <c:lblOffset val="100"/>
        <c:noMultiLvlLbl val="0"/>
      </c:catAx>
      <c:dTable>
        <c:showHorzBorder val="1"/>
        <c:showVertBorder val="1"/>
        <c:showOutline val="1"/>
        <c:showKeys val="1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0" spcFirstLastPara="1" vertOverflow="ellipsis" vert="horz" wrap="square" anchor="ctr" anchorCtr="1"/>
          <a:lstStyle/>
          <a:p>
            <a:pPr rtl="0"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</c:dTable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MX"/>
    </a:p>
  </c:txPr>
  <c:externalData r:id="rId3">
    <c:autoUpdate val="0"/>
  </c:externalData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cap="none" spc="20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MX"/>
              <a:t>META PLANEADA Y ALCANZADA A NIVEL COMPONENTE </a:t>
            </a:r>
          </a:p>
          <a:p>
            <a:pPr>
              <a:defRPr/>
            </a:pPr>
            <a:r>
              <a:rPr lang="es-US"/>
              <a:t>TERCER</a:t>
            </a:r>
            <a:r>
              <a:rPr lang="es-MX"/>
              <a:t> TRIMESTRE 2025</a:t>
            </a:r>
          </a:p>
          <a:p>
            <a:pPr>
              <a:defRPr/>
            </a:pPr>
            <a:r>
              <a:rPr lang="es-MX"/>
              <a:t>EN UNIDADES Y PORCENTAJE DE AVANCE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cap="none" spc="20" baseline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'Componente 14 3T23'!$B$4</c:f>
              <c:strCache>
                <c:ptCount val="1"/>
                <c:pt idx="0">
                  <c:v>Meta Planeada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lumMod val="110000"/>
                    <a:satMod val="105000"/>
                    <a:tint val="67000"/>
                  </a:schemeClr>
                </a:gs>
                <a:gs pos="50000">
                  <a:schemeClr val="accent1">
                    <a:lumMod val="105000"/>
                    <a:satMod val="103000"/>
                    <a:tint val="73000"/>
                  </a:schemeClr>
                </a:gs>
                <a:gs pos="100000">
                  <a:schemeClr val="accent1">
                    <a:lumMod val="105000"/>
                    <a:satMod val="109000"/>
                    <a:tint val="81000"/>
                  </a:schemeClr>
                </a:gs>
              </a:gsLst>
              <a:lin ang="5400000" scaled="0"/>
            </a:gradFill>
            <a:ln w="9525" cap="flat" cmpd="sng" algn="ctr">
              <a:solidFill>
                <a:schemeClr val="accent1">
                  <a:shade val="95000"/>
                </a:schemeClr>
              </a:solidFill>
              <a:round/>
            </a:ln>
            <a:effectLst/>
          </c:spPr>
          <c:invertIfNegative val="0"/>
          <c:cat>
            <c:strRef>
              <c:f>'Componente 14 3T23'!$C$3</c:f>
              <c:strCache>
                <c:ptCount val="1"/>
                <c:pt idx="0">
                  <c:v>Canalizaciones de niñas, niños y adolescentes.</c:v>
                </c:pt>
              </c:strCache>
            </c:strRef>
          </c:cat>
          <c:val>
            <c:numRef>
              <c:f>'Componente 14 3T23'!$C$4</c:f>
              <c:numCache>
                <c:formatCode>General</c:formatCode>
                <c:ptCount val="1"/>
                <c:pt idx="0">
                  <c:v>22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E8D-4C61-8BEE-4CB67714A8FF}"/>
            </c:ext>
          </c:extLst>
        </c:ser>
        <c:ser>
          <c:idx val="1"/>
          <c:order val="1"/>
          <c:tx>
            <c:strRef>
              <c:f>'Componente 14 3T23'!$B$5</c:f>
              <c:strCache>
                <c:ptCount val="1"/>
                <c:pt idx="0">
                  <c:v>Meta Alcanzada</c:v>
                </c:pt>
              </c:strCache>
            </c:strRef>
          </c:tx>
          <c:spPr>
            <a:gradFill rotWithShape="1">
              <a:gsLst>
                <a:gs pos="0">
                  <a:schemeClr val="accent2">
                    <a:lumMod val="110000"/>
                    <a:satMod val="105000"/>
                    <a:tint val="67000"/>
                  </a:schemeClr>
                </a:gs>
                <a:gs pos="50000">
                  <a:schemeClr val="accent2">
                    <a:lumMod val="105000"/>
                    <a:satMod val="103000"/>
                    <a:tint val="73000"/>
                  </a:schemeClr>
                </a:gs>
                <a:gs pos="100000">
                  <a:schemeClr val="accent2">
                    <a:lumMod val="105000"/>
                    <a:satMod val="109000"/>
                    <a:tint val="81000"/>
                  </a:schemeClr>
                </a:gs>
              </a:gsLst>
              <a:lin ang="5400000" scaled="0"/>
            </a:gradFill>
            <a:ln w="9525" cap="flat" cmpd="sng" algn="ctr">
              <a:solidFill>
                <a:schemeClr val="accent2">
                  <a:shade val="95000"/>
                </a:schemeClr>
              </a:solidFill>
              <a:round/>
            </a:ln>
            <a:effectLst/>
          </c:spPr>
          <c:invertIfNegative val="0"/>
          <c:cat>
            <c:strRef>
              <c:f>'Componente 14 3T23'!$C$3</c:f>
              <c:strCache>
                <c:ptCount val="1"/>
                <c:pt idx="0">
                  <c:v>Canalizaciones de niñas, niños y adolescentes.</c:v>
                </c:pt>
              </c:strCache>
            </c:strRef>
          </c:cat>
          <c:val>
            <c:numRef>
              <c:f>'Componente 14 3T23'!$C$5</c:f>
              <c:numCache>
                <c:formatCode>General</c:formatCode>
                <c:ptCount val="1"/>
                <c:pt idx="0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2E8D-4C61-8BEE-4CB67714A8F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86356184"/>
        <c:axId val="86364416"/>
      </c:barChart>
      <c:lineChart>
        <c:grouping val="standard"/>
        <c:varyColors val="0"/>
        <c:ser>
          <c:idx val="2"/>
          <c:order val="2"/>
          <c:tx>
            <c:v>Porcentaje de avance</c:v>
          </c:tx>
          <c:spPr>
            <a:ln w="15875" cap="rnd">
              <a:solidFill>
                <a:schemeClr val="accent3"/>
              </a:solidFill>
              <a:round/>
            </a:ln>
            <a:effectLst/>
          </c:spPr>
          <c:marker>
            <c:symbol val="none"/>
          </c:marker>
          <c:cat>
            <c:strRef>
              <c:f>'Componente 14 3T23'!$C$3</c:f>
              <c:strCache>
                <c:ptCount val="1"/>
                <c:pt idx="0">
                  <c:v>Canalizaciones de niñas, niños y adolescentes.</c:v>
                </c:pt>
              </c:strCache>
            </c:strRef>
          </c:cat>
          <c:val>
            <c:numRef>
              <c:f>'Componente 14 3T23'!$C$6</c:f>
              <c:numCache>
                <c:formatCode>0.00%</c:formatCode>
                <c:ptCount val="1"/>
                <c:pt idx="0">
                  <c:v>4.5454545454545456E-2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2E8D-4C61-8BEE-4CB67714A8F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86356576"/>
        <c:axId val="86356968"/>
      </c:lineChart>
      <c:catAx>
        <c:axId val="8635618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86364416"/>
        <c:crosses val="autoZero"/>
        <c:auto val="1"/>
        <c:lblAlgn val="ctr"/>
        <c:lblOffset val="100"/>
        <c:noMultiLvlLbl val="0"/>
      </c:catAx>
      <c:valAx>
        <c:axId val="86364416"/>
        <c:scaling>
          <c:orientation val="minMax"/>
          <c:max val="24"/>
          <c:min val="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900" b="0" i="0" u="none" strike="noStrike" kern="1200" cap="all" baseline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Unidades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900" b="0" i="0" u="none" strike="noStrike" kern="1200" cap="all" baseline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86356184"/>
        <c:crosses val="autoZero"/>
        <c:crossBetween val="between"/>
        <c:majorUnit val="6"/>
      </c:valAx>
      <c:valAx>
        <c:axId val="86356968"/>
        <c:scaling>
          <c:orientation val="minMax"/>
          <c:max val="1.04"/>
          <c:min val="0"/>
        </c:scaling>
        <c:delete val="0"/>
        <c:axPos val="r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900" b="0" i="0" u="none" strike="noStrike" kern="1200" cap="all" baseline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Porcentaje de Avance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900" b="0" i="0" u="none" strike="noStrike" kern="1200" cap="all" baseline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0.0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86356576"/>
        <c:crosses val="max"/>
        <c:crossBetween val="between"/>
      </c:valAx>
      <c:catAx>
        <c:axId val="86356576"/>
        <c:scaling>
          <c:orientation val="minMax"/>
        </c:scaling>
        <c:delete val="1"/>
        <c:axPos val="t"/>
        <c:numFmt formatCode="General" sourceLinked="1"/>
        <c:majorTickMark val="none"/>
        <c:minorTickMark val="none"/>
        <c:tickLblPos val="nextTo"/>
        <c:crossAx val="86356968"/>
        <c:crosses val="max"/>
        <c:auto val="1"/>
        <c:lblAlgn val="ctr"/>
        <c:lblOffset val="100"/>
        <c:noMultiLvlLbl val="0"/>
      </c:catAx>
      <c:dTable>
        <c:showHorzBorder val="1"/>
        <c:showVertBorder val="1"/>
        <c:showOutline val="1"/>
        <c:showKeys val="1"/>
        <c:spPr>
          <a:noFill/>
          <a:ln w="9525">
            <a:solidFill>
              <a:schemeClr val="tx1">
                <a:lumMod val="15000"/>
                <a:lumOff val="85000"/>
              </a:schemeClr>
            </a:solidFill>
          </a:ln>
          <a:effectLst/>
        </c:spPr>
        <c:txPr>
          <a:bodyPr rot="0" spcFirstLastPara="1" vertOverflow="ellipsis" vert="horz" wrap="square" anchor="ctr" anchorCtr="1"/>
          <a:lstStyle/>
          <a:p>
            <a:pPr rtl="0">
              <a:defRPr sz="900" b="0" i="0" u="none" strike="noStrike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</c:dTable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MX"/>
    </a:p>
  </c:txPr>
  <c:externalData r:id="rId3">
    <c:autoUpdate val="0"/>
  </c:externalData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MX"/>
              <a:t>META PLANEADA Y ALCANZADA A NIVEL COMPONENTE </a:t>
            </a:r>
          </a:p>
          <a:p>
            <a:pPr>
              <a:defRPr/>
            </a:pPr>
            <a:r>
              <a:rPr lang="es-US"/>
              <a:t>TERCER</a:t>
            </a:r>
            <a:r>
              <a:rPr lang="es-MX"/>
              <a:t> TRIMESTRE 2025</a:t>
            </a:r>
          </a:p>
          <a:p>
            <a:pPr>
              <a:defRPr/>
            </a:pPr>
            <a:r>
              <a:rPr lang="es-MX"/>
              <a:t>EN UNIDADES Y PORCENTAJE DE AVANCE</a:t>
            </a:r>
          </a:p>
          <a:p>
            <a:pPr>
              <a:defRPr/>
            </a:pPr>
            <a:endParaRPr lang="es-MX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'Actividades 14 3T23'!$B$4</c:f>
              <c:strCache>
                <c:ptCount val="1"/>
                <c:pt idx="0">
                  <c:v>Meta Planeada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'Actividades 14 3T23'!$C$3:$F$3</c:f>
              <c:strCache>
                <c:ptCount val="4"/>
                <c:pt idx="0">
                  <c:v>Capacitaciones para la erradicación del Trabajo Infantil.</c:v>
                </c:pt>
                <c:pt idx="1">
                  <c:v>Actividades de prevención del embarazo.</c:v>
                </c:pt>
                <c:pt idx="2">
                  <c:v>Personas en actividades sobre los derechos humanos.</c:v>
                </c:pt>
                <c:pt idx="3">
                  <c:v>Campañas masivas sobre los derechos de la niñez y la adolescencia.</c:v>
                </c:pt>
              </c:strCache>
            </c:strRef>
          </c:cat>
          <c:val>
            <c:numRef>
              <c:f>'Actividades 14 3T23'!$C$4:$F$4</c:f>
              <c:numCache>
                <c:formatCode>General</c:formatCode>
                <c:ptCount val="4"/>
                <c:pt idx="0">
                  <c:v>3</c:v>
                </c:pt>
                <c:pt idx="1">
                  <c:v>5</c:v>
                </c:pt>
                <c:pt idx="2">
                  <c:v>220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199-4B5C-9E76-81C394BEA516}"/>
            </c:ext>
          </c:extLst>
        </c:ser>
        <c:ser>
          <c:idx val="1"/>
          <c:order val="1"/>
          <c:tx>
            <c:strRef>
              <c:f>'Actividades 14 3T23'!$B$5</c:f>
              <c:strCache>
                <c:ptCount val="1"/>
                <c:pt idx="0">
                  <c:v>Meta Alcanzada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'Actividades 14 3T23'!$C$3:$F$3</c:f>
              <c:strCache>
                <c:ptCount val="4"/>
                <c:pt idx="0">
                  <c:v>Capacitaciones para la erradicación del Trabajo Infantil.</c:v>
                </c:pt>
                <c:pt idx="1">
                  <c:v>Actividades de prevención del embarazo.</c:v>
                </c:pt>
                <c:pt idx="2">
                  <c:v>Personas en actividades sobre los derechos humanos.</c:v>
                </c:pt>
                <c:pt idx="3">
                  <c:v>Campañas masivas sobre los derechos de la niñez y la adolescencia.</c:v>
                </c:pt>
              </c:strCache>
            </c:strRef>
          </c:cat>
          <c:val>
            <c:numRef>
              <c:f>'Actividades 14 3T23'!$C$5:$F$5</c:f>
              <c:numCache>
                <c:formatCode>General</c:formatCode>
                <c:ptCount val="4"/>
                <c:pt idx="0">
                  <c:v>5</c:v>
                </c:pt>
                <c:pt idx="1">
                  <c:v>5</c:v>
                </c:pt>
                <c:pt idx="2">
                  <c:v>222</c:v>
                </c:pt>
                <c:pt idx="3">
                  <c:v>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8199-4B5C-9E76-81C394BEA516}"/>
            </c:ext>
          </c:extLst>
        </c:ser>
        <c:ser>
          <c:idx val="2"/>
          <c:order val="2"/>
          <c:tx>
            <c:strRef>
              <c:f>'Actividades 14 3T23'!$B$6</c:f>
              <c:strCache>
                <c:ptCount val="1"/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'Actividades 14 3T23'!$C$3:$F$3</c:f>
              <c:strCache>
                <c:ptCount val="4"/>
                <c:pt idx="0">
                  <c:v>Capacitaciones para la erradicación del Trabajo Infantil.</c:v>
                </c:pt>
                <c:pt idx="1">
                  <c:v>Actividades de prevención del embarazo.</c:v>
                </c:pt>
                <c:pt idx="2">
                  <c:v>Personas en actividades sobre los derechos humanos.</c:v>
                </c:pt>
                <c:pt idx="3">
                  <c:v>Campañas masivas sobre los derechos de la niñez y la adolescencia.</c:v>
                </c:pt>
              </c:strCache>
            </c:strRef>
          </c:cat>
          <c:val>
            <c:numRef>
              <c:f>'Actividades 14 3T23'!$C$6:$F$6</c:f>
              <c:numCache>
                <c:formatCode>0.00%</c:formatCode>
                <c:ptCount val="4"/>
                <c:pt idx="0">
                  <c:v>1.6666666666666667</c:v>
                </c:pt>
                <c:pt idx="1">
                  <c:v>1</c:v>
                </c:pt>
                <c:pt idx="2">
                  <c:v>1.009090909090909</c:v>
                </c:pt>
                <c:pt idx="3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8199-4B5C-9E76-81C394BEA51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175622111"/>
        <c:axId val="1175623071"/>
      </c:barChart>
      <c:catAx>
        <c:axId val="1175622111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1175623071"/>
        <c:crosses val="autoZero"/>
        <c:auto val="1"/>
        <c:lblAlgn val="ctr"/>
        <c:lblOffset val="100"/>
        <c:noMultiLvlLbl val="0"/>
      </c:catAx>
      <c:valAx>
        <c:axId val="1175623071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1175622111"/>
        <c:crosses val="autoZero"/>
        <c:crossBetween val="between"/>
      </c:valAx>
      <c:dTable>
        <c:showHorzBorder val="1"/>
        <c:showVertBorder val="1"/>
        <c:showOutline val="1"/>
        <c:showKeys val="1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0" spcFirstLastPara="1" vertOverflow="ellipsis" vert="horz" wrap="square" anchor="ctr" anchorCtr="1"/>
          <a:lstStyle/>
          <a:p>
            <a:pPr rtl="0"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</c:dTable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s-MX"/>
    </a:p>
  </c:txPr>
  <c:externalData r:id="rId3">
    <c:autoUpdate val="0"/>
  </c:externalData>
</c:chartSpace>
</file>

<file path=ppt/charts/chart1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/>
              <a:t>Metas</a:t>
            </a:r>
            <a:r>
              <a:rPr lang="en-US" baseline="0"/>
              <a:t> alcanzadas del componente  en el tercer trimestre de 2025. </a:t>
            </a:r>
            <a:endParaRPr lang="en-US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'Componente 4 3T23'!$C$3</c:f>
              <c:strCache>
                <c:ptCount val="1"/>
                <c:pt idx="0">
                  <c:v>Estrategias de mejoramiento  de transporte y vialidad.</c:v>
                </c:pt>
              </c:strCache>
            </c:strRef>
          </c:tx>
          <c:spPr>
            <a:ln w="34925" cap="rnd">
              <a:solidFill>
                <a:schemeClr val="accent1"/>
              </a:solidFill>
              <a:round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marker>
            <c:symbol val="none"/>
          </c:marker>
          <c:cat>
            <c:strRef>
              <c:f>'Componente 4 3T23'!$B$4:$B$6</c:f>
              <c:strCache>
                <c:ptCount val="2"/>
                <c:pt idx="0">
                  <c:v>Meta Planeada</c:v>
                </c:pt>
                <c:pt idx="1">
                  <c:v>Meta Alcanzada</c:v>
                </c:pt>
              </c:strCache>
            </c:strRef>
          </c:cat>
          <c:val>
            <c:numRef>
              <c:f>'Componente 4 3T23'!$C$4:$C$6</c:f>
              <c:numCache>
                <c:formatCode>General</c:formatCode>
                <c:ptCount val="3"/>
                <c:pt idx="0">
                  <c:v>7</c:v>
                </c:pt>
                <c:pt idx="1">
                  <c:v>10</c:v>
                </c:pt>
                <c:pt idx="2" formatCode="0.00%">
                  <c:v>1.4285714285714286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A7C5-476A-8CFD-713CBB66410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1114032720"/>
        <c:axId val="1114033680"/>
      </c:lineChart>
      <c:catAx>
        <c:axId val="111403272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2700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1114033680"/>
        <c:crosses val="autoZero"/>
        <c:auto val="1"/>
        <c:lblAlgn val="ctr"/>
        <c:lblOffset val="100"/>
        <c:noMultiLvlLbl val="0"/>
      </c:catAx>
      <c:valAx>
        <c:axId val="111403368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1114032720"/>
        <c:crosses val="autoZero"/>
        <c:crossBetween val="between"/>
      </c:valAx>
      <c:dTable>
        <c:showHorzBorder val="1"/>
        <c:showVertBorder val="1"/>
        <c:showOutline val="1"/>
        <c:showKeys val="1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0" spcFirstLastPara="1" vertOverflow="ellipsis" vert="horz" wrap="square" anchor="ctr" anchorCtr="1"/>
          <a:lstStyle/>
          <a:p>
            <a:pPr rtl="0"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</c:dTable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s-MX"/>
    </a:p>
  </c:txPr>
  <c:externalData r:id="rId3">
    <c:autoUpdate val="0"/>
  </c:externalData>
</c:chartSpace>
</file>

<file path=ppt/charts/chart1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00" b="1" i="0" u="none" strike="noStrike" kern="1200" cap="all" spc="150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MX"/>
              <a:t>METAS PLANEADAS Y ALCANZADAS A NIVEL ACTIVIDAD </a:t>
            </a:r>
          </a:p>
          <a:p>
            <a:pPr>
              <a:defRPr/>
            </a:pPr>
            <a:r>
              <a:rPr lang="es-US"/>
              <a:t>TERCER </a:t>
            </a:r>
            <a:r>
              <a:rPr lang="es-MX"/>
              <a:t> TRIMESTRE 2025</a:t>
            </a:r>
          </a:p>
          <a:p>
            <a:pPr>
              <a:defRPr/>
            </a:pPr>
            <a:r>
              <a:rPr lang="es-MX"/>
              <a:t>EN UNIDADES Y PORCENTAJE DE AVANCE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1" i="0" u="none" strike="noStrike" kern="1200" cap="all" spc="150" baseline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'Actividades 4 3T23'!$B$4</c:f>
              <c:strCache>
                <c:ptCount val="1"/>
                <c:pt idx="0">
                  <c:v>Meta Planeada</c:v>
                </c:pt>
              </c:strCache>
            </c:strRef>
          </c:tx>
          <c:spPr>
            <a:pattFill prst="narHorz">
              <a:fgClr>
                <a:schemeClr val="accent1"/>
              </a:fgClr>
              <a:bgClr>
                <a:schemeClr val="accent1">
                  <a:lumMod val="20000"/>
                  <a:lumOff val="80000"/>
                </a:schemeClr>
              </a:bgClr>
            </a:pattFill>
            <a:ln>
              <a:noFill/>
            </a:ln>
            <a:effectLst>
              <a:innerShdw blurRad="114300">
                <a:schemeClr val="accent1"/>
              </a:innerShdw>
            </a:effectLst>
          </c:spPr>
          <c:invertIfNegative val="0"/>
          <c:cat>
            <c:strRef>
              <c:f>'Actividades 4 3T23'!$C$3:$G$3</c:f>
              <c:strCache>
                <c:ptCount val="5"/>
                <c:pt idx="0">
                  <c:v>Verificaciones de normatividad.</c:v>
                </c:pt>
                <c:pt idx="1">
                  <c:v>Propuestas de Seguridad Vial y  de Movilidad Urbana.</c:v>
                </c:pt>
                <c:pt idx="2">
                  <c:v>Proyectos integrales de transporte.</c:v>
                </c:pt>
                <c:pt idx="3">
                  <c:v>Establecimiento de Rutas</c:v>
                </c:pt>
                <c:pt idx="4">
                  <c:v>Proyectos de estructuración vial.</c:v>
                </c:pt>
              </c:strCache>
            </c:strRef>
          </c:cat>
          <c:val>
            <c:numRef>
              <c:f>'Actividades 4 3T23'!$C$4:$G$4</c:f>
              <c:numCache>
                <c:formatCode>General</c:formatCode>
                <c:ptCount val="5"/>
                <c:pt idx="0">
                  <c:v>70</c:v>
                </c:pt>
                <c:pt idx="1">
                  <c:v>9</c:v>
                </c:pt>
                <c:pt idx="2">
                  <c:v>3</c:v>
                </c:pt>
                <c:pt idx="3">
                  <c:v>0</c:v>
                </c:pt>
                <c:pt idx="4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AB8-43CB-BB66-C01B35C3D70B}"/>
            </c:ext>
          </c:extLst>
        </c:ser>
        <c:ser>
          <c:idx val="1"/>
          <c:order val="1"/>
          <c:tx>
            <c:strRef>
              <c:f>'Actividades 4 3T23'!$B$5</c:f>
              <c:strCache>
                <c:ptCount val="1"/>
                <c:pt idx="0">
                  <c:v>Meta Alcanzada</c:v>
                </c:pt>
              </c:strCache>
            </c:strRef>
          </c:tx>
          <c:spPr>
            <a:pattFill prst="narHorz">
              <a:fgClr>
                <a:schemeClr val="accent2"/>
              </a:fgClr>
              <a:bgClr>
                <a:schemeClr val="accent2">
                  <a:lumMod val="20000"/>
                  <a:lumOff val="80000"/>
                </a:schemeClr>
              </a:bgClr>
            </a:pattFill>
            <a:ln>
              <a:noFill/>
            </a:ln>
            <a:effectLst>
              <a:innerShdw blurRad="114300">
                <a:schemeClr val="accent2"/>
              </a:innerShdw>
            </a:effectLst>
          </c:spPr>
          <c:invertIfNegative val="0"/>
          <c:cat>
            <c:strRef>
              <c:f>'Actividades 4 3T23'!$C$3:$G$3</c:f>
              <c:strCache>
                <c:ptCount val="5"/>
                <c:pt idx="0">
                  <c:v>Verificaciones de normatividad.</c:v>
                </c:pt>
                <c:pt idx="1">
                  <c:v>Propuestas de Seguridad Vial y  de Movilidad Urbana.</c:v>
                </c:pt>
                <c:pt idx="2">
                  <c:v>Proyectos integrales de transporte.</c:v>
                </c:pt>
                <c:pt idx="3">
                  <c:v>Establecimiento de Rutas</c:v>
                </c:pt>
                <c:pt idx="4">
                  <c:v>Proyectos de estructuración vial.</c:v>
                </c:pt>
              </c:strCache>
            </c:strRef>
          </c:cat>
          <c:val>
            <c:numRef>
              <c:f>'Actividades 4 3T23'!$C$5:$G$5</c:f>
              <c:numCache>
                <c:formatCode>General</c:formatCode>
                <c:ptCount val="5"/>
                <c:pt idx="0">
                  <c:v>111</c:v>
                </c:pt>
                <c:pt idx="1">
                  <c:v>18</c:v>
                </c:pt>
                <c:pt idx="2">
                  <c:v>1</c:v>
                </c:pt>
                <c:pt idx="3">
                  <c:v>122</c:v>
                </c:pt>
                <c:pt idx="4">
                  <c:v>13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2AB8-43CB-BB66-C01B35C3D70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86079736"/>
        <c:axId val="86080912"/>
      </c:barChart>
      <c:lineChart>
        <c:grouping val="standard"/>
        <c:varyColors val="0"/>
        <c:ser>
          <c:idx val="2"/>
          <c:order val="2"/>
          <c:tx>
            <c:v>Porcentaje de avance</c:v>
          </c:tx>
          <c:spPr>
            <a:ln w="28575" cap="rnd">
              <a:solidFill>
                <a:schemeClr val="accent3"/>
              </a:solidFill>
              <a:round/>
            </a:ln>
            <a:effectLst/>
          </c:spPr>
          <c:marker>
            <c:symbol val="none"/>
          </c:marker>
          <c:cat>
            <c:strRef>
              <c:f>'Actividades 4 3T23'!$C$3:$G$3</c:f>
              <c:strCache>
                <c:ptCount val="5"/>
                <c:pt idx="0">
                  <c:v>Verificaciones de normatividad.</c:v>
                </c:pt>
                <c:pt idx="1">
                  <c:v>Propuestas de Seguridad Vial y  de Movilidad Urbana.</c:v>
                </c:pt>
                <c:pt idx="2">
                  <c:v>Proyectos integrales de transporte.</c:v>
                </c:pt>
                <c:pt idx="3">
                  <c:v>Establecimiento de Rutas</c:v>
                </c:pt>
                <c:pt idx="4">
                  <c:v>Proyectos de estructuración vial.</c:v>
                </c:pt>
              </c:strCache>
            </c:strRef>
          </c:cat>
          <c:val>
            <c:numRef>
              <c:f>'Actividades 4 3T23'!$C$6:$G$6</c:f>
              <c:numCache>
                <c:formatCode>0.00%</c:formatCode>
                <c:ptCount val="5"/>
                <c:pt idx="0">
                  <c:v>1.5857142857142856</c:v>
                </c:pt>
                <c:pt idx="1">
                  <c:v>2</c:v>
                </c:pt>
                <c:pt idx="2">
                  <c:v>0.33333333333333331</c:v>
                </c:pt>
                <c:pt idx="3">
                  <c:v>0</c:v>
                </c:pt>
                <c:pt idx="4">
                  <c:v>13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2AB8-43CB-BB66-C01B35C3D70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86081304"/>
        <c:axId val="86082088"/>
      </c:lineChart>
      <c:catAx>
        <c:axId val="8607973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9050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86080912"/>
        <c:crosses val="autoZero"/>
        <c:auto val="1"/>
        <c:lblAlgn val="ctr"/>
        <c:lblOffset val="100"/>
        <c:noMultiLvlLbl val="0"/>
      </c:catAx>
      <c:valAx>
        <c:axId val="86080912"/>
        <c:scaling>
          <c:orientation val="minMax"/>
          <c:max val="500"/>
        </c:scaling>
        <c:delete val="0"/>
        <c:axPos val="l"/>
        <c:majorGridlines>
          <c:spPr>
            <a:ln>
              <a:solidFill>
                <a:schemeClr val="tx1">
                  <a:lumMod val="15000"/>
                  <a:lumOff val="85000"/>
                </a:schemeClr>
              </a:solidFill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900" b="1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Unidades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900" b="1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86079736"/>
        <c:crosses val="autoZero"/>
        <c:crossBetween val="between"/>
      </c:valAx>
      <c:valAx>
        <c:axId val="86082088"/>
        <c:scaling>
          <c:orientation val="minMax"/>
        </c:scaling>
        <c:delete val="0"/>
        <c:axPos val="r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900" b="1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Avance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900" b="1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0.0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86081304"/>
        <c:crosses val="max"/>
        <c:crossBetween val="between"/>
      </c:valAx>
      <c:catAx>
        <c:axId val="86081304"/>
        <c:scaling>
          <c:orientation val="minMax"/>
        </c:scaling>
        <c:delete val="1"/>
        <c:axPos val="t"/>
        <c:numFmt formatCode="General" sourceLinked="1"/>
        <c:majorTickMark val="none"/>
        <c:minorTickMark val="none"/>
        <c:tickLblPos val="nextTo"/>
        <c:crossAx val="86082088"/>
        <c:crosses val="max"/>
        <c:auto val="1"/>
        <c:lblAlgn val="ctr"/>
        <c:lblOffset val="100"/>
        <c:noMultiLvlLbl val="0"/>
      </c:catAx>
      <c:dTable>
        <c:showHorzBorder val="1"/>
        <c:showVertBorder val="1"/>
        <c:showOutline val="1"/>
        <c:showKeys val="1"/>
        <c:spPr>
          <a:noFill/>
          <a:ln w="9525">
            <a:solidFill>
              <a:schemeClr val="tx1">
                <a:lumMod val="15000"/>
                <a:lumOff val="85000"/>
              </a:schemeClr>
            </a:solidFill>
          </a:ln>
          <a:effectLst/>
        </c:spPr>
        <c:txPr>
          <a:bodyPr rot="0" spcFirstLastPara="1" vertOverflow="ellipsis" vert="horz" wrap="square" anchor="ctr" anchorCtr="1"/>
          <a:lstStyle/>
          <a:p>
            <a:pPr rtl="0"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</c:dTable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MX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00" b="1" i="0" u="none" strike="noStrike" kern="1200" cap="all" spc="150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MX"/>
              <a:t>META PLANEADA Y ALCANZADA A NIVEL PROPÓSITO </a:t>
            </a:r>
          </a:p>
          <a:p>
            <a:pPr>
              <a:defRPr/>
            </a:pPr>
            <a:r>
              <a:rPr lang="es-US"/>
              <a:t>TERCER</a:t>
            </a:r>
            <a:r>
              <a:rPr lang="es-MX"/>
              <a:t> TRIMESTRE 2025</a:t>
            </a:r>
          </a:p>
          <a:p>
            <a:pPr>
              <a:defRPr/>
            </a:pPr>
            <a:r>
              <a:rPr lang="es-MX"/>
              <a:t>EN UNIDADES Y PORCENTAJE DE AVANCE</a:t>
            </a:r>
          </a:p>
        </c:rich>
      </c:tx>
      <c:layout>
        <c:manualLayout>
          <c:xMode val="edge"/>
          <c:yMode val="edge"/>
          <c:x val="0.10669759759167233"/>
          <c:y val="4.2050668738075987E-3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1" i="0" u="none" strike="noStrike" kern="1200" cap="all" spc="150" baseline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'Propósito1. 3T 23'!$B$4</c:f>
              <c:strCache>
                <c:ptCount val="1"/>
                <c:pt idx="0">
                  <c:v>Meta Planeada</c:v>
                </c:pt>
              </c:strCache>
            </c:strRef>
          </c:tx>
          <c:spPr>
            <a:pattFill prst="narHorz">
              <a:fgClr>
                <a:schemeClr val="accent1"/>
              </a:fgClr>
              <a:bgClr>
                <a:schemeClr val="accent1">
                  <a:lumMod val="20000"/>
                  <a:lumOff val="80000"/>
                </a:schemeClr>
              </a:bgClr>
            </a:pattFill>
            <a:ln>
              <a:noFill/>
            </a:ln>
            <a:effectLst>
              <a:innerShdw blurRad="114300">
                <a:schemeClr val="accent1"/>
              </a:innerShdw>
            </a:effectLst>
          </c:spPr>
          <c:invertIfNegative val="0"/>
          <c:dLbls>
            <c:delete val="1"/>
          </c:dLbls>
          <c:cat>
            <c:strRef>
              <c:f>'Propósito1. 3T 23'!$C$3</c:f>
              <c:strCache>
                <c:ptCount val="1"/>
                <c:pt idx="0">
                  <c:v>Ciudadanas(os)</c:v>
                </c:pt>
              </c:strCache>
            </c:strRef>
          </c:cat>
          <c:val>
            <c:numRef>
              <c:f>'Propósito1. 3T 23'!$C$4</c:f>
              <c:numCache>
                <c:formatCode>General</c:formatCode>
                <c:ptCount val="1"/>
                <c:pt idx="0">
                  <c:v>600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5E5-4EE2-9F07-AEDD7A9A226A}"/>
            </c:ext>
          </c:extLst>
        </c:ser>
        <c:ser>
          <c:idx val="1"/>
          <c:order val="1"/>
          <c:tx>
            <c:strRef>
              <c:f>'Propósito1. 3T 23'!$B$5</c:f>
              <c:strCache>
                <c:ptCount val="1"/>
                <c:pt idx="0">
                  <c:v>Meta Alcanzada</c:v>
                </c:pt>
              </c:strCache>
            </c:strRef>
          </c:tx>
          <c:spPr>
            <a:pattFill prst="narHorz">
              <a:fgClr>
                <a:schemeClr val="accent2"/>
              </a:fgClr>
              <a:bgClr>
                <a:schemeClr val="accent2">
                  <a:lumMod val="20000"/>
                  <a:lumOff val="80000"/>
                </a:schemeClr>
              </a:bgClr>
            </a:pattFill>
            <a:ln>
              <a:noFill/>
            </a:ln>
            <a:effectLst>
              <a:innerShdw blurRad="114300">
                <a:schemeClr val="accent2"/>
              </a:innerShdw>
            </a:effectLst>
          </c:spPr>
          <c:invertIfNegative val="0"/>
          <c:dLbls>
            <c:delete val="1"/>
          </c:dLbls>
          <c:cat>
            <c:strRef>
              <c:f>'Propósito1. 3T 23'!$C$3</c:f>
              <c:strCache>
                <c:ptCount val="1"/>
                <c:pt idx="0">
                  <c:v>Ciudadanas(os)</c:v>
                </c:pt>
              </c:strCache>
            </c:strRef>
          </c:cat>
          <c:val>
            <c:numRef>
              <c:f>'Propósito1. 3T 23'!$C$5</c:f>
              <c:numCache>
                <c:formatCode>General</c:formatCode>
                <c:ptCount val="1"/>
                <c:pt idx="0">
                  <c:v>600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25E5-4EE2-9F07-AEDD7A9A226A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69"/>
        <c:axId val="468044472"/>
        <c:axId val="468045256"/>
      </c:barChart>
      <c:lineChart>
        <c:grouping val="standard"/>
        <c:varyColors val="0"/>
        <c:ser>
          <c:idx val="2"/>
          <c:order val="2"/>
          <c:tx>
            <c:v>Porcentaje de avance</c:v>
          </c:tx>
          <c:spPr>
            <a:ln w="28575" cap="rnd">
              <a:solidFill>
                <a:schemeClr val="accent3"/>
              </a:solidFill>
              <a:round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0.16945248506951813"/>
                  <c:y val="-6.909161917949263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25E5-4EE2-9F07-AEDD7A9A226A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'Propósito1. 3T 23'!$C$3</c:f>
              <c:strCache>
                <c:ptCount val="1"/>
                <c:pt idx="0">
                  <c:v>Ciudadanas(os)</c:v>
                </c:pt>
              </c:strCache>
            </c:strRef>
          </c:cat>
          <c:val>
            <c:numRef>
              <c:f>'Propósito1. 3T 23'!$C$6</c:f>
              <c:numCache>
                <c:formatCode>0.00%</c:formatCode>
                <c:ptCount val="1"/>
                <c:pt idx="0">
                  <c:v>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25E5-4EE2-9F07-AEDD7A9A226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476459664"/>
        <c:axId val="468046040"/>
      </c:lineChart>
      <c:catAx>
        <c:axId val="46804447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9050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468045256"/>
        <c:crosses val="autoZero"/>
        <c:auto val="1"/>
        <c:lblAlgn val="ctr"/>
        <c:lblOffset val="100"/>
        <c:noMultiLvlLbl val="0"/>
      </c:catAx>
      <c:valAx>
        <c:axId val="468045256"/>
        <c:scaling>
          <c:orientation val="minMax"/>
          <c:max val="1000"/>
          <c:min val="0"/>
        </c:scaling>
        <c:delete val="0"/>
        <c:axPos val="l"/>
        <c:majorGridlines>
          <c:spPr>
            <a:ln>
              <a:solidFill>
                <a:schemeClr val="tx1">
                  <a:lumMod val="15000"/>
                  <a:lumOff val="85000"/>
                </a:schemeClr>
              </a:solidFill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900" b="1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Unidades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900" b="1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468044472"/>
        <c:crosses val="autoZero"/>
        <c:crossBetween val="between"/>
      </c:valAx>
      <c:valAx>
        <c:axId val="468046040"/>
        <c:scaling>
          <c:orientation val="minMax"/>
          <c:max val="1.2"/>
          <c:min val="0"/>
        </c:scaling>
        <c:delete val="0"/>
        <c:axPos val="r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900" b="1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Porcentaje de Avance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900" b="1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0.0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476459664"/>
        <c:crosses val="max"/>
        <c:crossBetween val="between"/>
      </c:valAx>
      <c:catAx>
        <c:axId val="476459664"/>
        <c:scaling>
          <c:orientation val="minMax"/>
        </c:scaling>
        <c:delete val="1"/>
        <c:axPos val="t"/>
        <c:numFmt formatCode="General" sourceLinked="1"/>
        <c:majorTickMark val="none"/>
        <c:minorTickMark val="none"/>
        <c:tickLblPos val="nextTo"/>
        <c:crossAx val="468046040"/>
        <c:crosses val="max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MX"/>
    </a:p>
  </c:txPr>
  <c:externalData r:id="rId3">
    <c:autoUpdate val="0"/>
  </c:externalData>
</c:chartSpace>
</file>

<file path=ppt/charts/chart2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1" i="0" u="none" strike="noStrike" kern="1200" cap="none" spc="0" normalizeH="0" baseline="0">
                <a:solidFill>
                  <a:schemeClr val="dk1">
                    <a:lumMod val="50000"/>
                    <a:lumOff val="50000"/>
                  </a:schemeClr>
                </a:solidFill>
                <a:latin typeface="+mj-lt"/>
                <a:ea typeface="+mj-ea"/>
                <a:cs typeface="+mj-cs"/>
              </a:defRPr>
            </a:pPr>
            <a:r>
              <a:rPr lang="es-MX" dirty="0"/>
              <a:t>META PLANEADA Y ALCANZADA A NIVEL COMPONENTE </a:t>
            </a:r>
          </a:p>
          <a:p>
            <a:pPr>
              <a:defRPr/>
            </a:pPr>
            <a:r>
              <a:rPr lang="es-MX" dirty="0"/>
              <a:t>TERCER TRIMESTRE 2025</a:t>
            </a:r>
          </a:p>
          <a:p>
            <a:pPr>
              <a:defRPr/>
            </a:pPr>
            <a:r>
              <a:rPr lang="es-MX" dirty="0"/>
              <a:t>EN UNIDADES Y PORCENTAJE DE AVANCE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cap="none" spc="0" normalizeH="0" baseline="0">
              <a:solidFill>
                <a:schemeClr val="dk1">
                  <a:lumMod val="50000"/>
                  <a:lumOff val="50000"/>
                </a:schemeClr>
              </a:solidFill>
              <a:latin typeface="+mj-lt"/>
              <a:ea typeface="+mj-ea"/>
              <a:cs typeface="+mj-cs"/>
            </a:defRPr>
          </a:pPr>
          <a:endParaRPr lang="es-MX"/>
        </a:p>
      </c:txPr>
    </c:title>
    <c:autoTitleDeleted val="0"/>
    <c:plotArea>
      <c:layout>
        <c:manualLayout>
          <c:layoutTarget val="inner"/>
          <c:xMode val="edge"/>
          <c:yMode val="edge"/>
          <c:x val="0.13693293773060977"/>
          <c:y val="1.6030701361282439E-2"/>
          <c:w val="0.77387719198143712"/>
          <c:h val="0.6042132328033353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'[GRAFICAS BASE PARA LA PRESENTACION TRIMESTRAL^.xlsx]Componente 3 3T23'!$B$4</c:f>
              <c:strCache>
                <c:ptCount val="1"/>
                <c:pt idx="0">
                  <c:v>Meta Planeada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'[GRAFICAS BASE PARA LA PRESENTACION TRIMESTRAL^.xlsx]Componente 3 3T23'!$C$3</c:f>
              <c:strCache>
                <c:ptCount val="1"/>
                <c:pt idx="0">
                  <c:v> Prevención y combate de incendios, atención y respuesta de emergencias como accidentes, rescates y capacitaciones.</c:v>
                </c:pt>
              </c:strCache>
            </c:strRef>
          </c:cat>
          <c:val>
            <c:numRef>
              <c:f>'[GRAFICAS BASE PARA LA PRESENTACION TRIMESTRAL^.xlsx]Componente 3 3T23'!$C$4</c:f>
              <c:numCache>
                <c:formatCode>General</c:formatCode>
                <c:ptCount val="1"/>
                <c:pt idx="0">
                  <c:v>1250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BA7-4E3B-A7DD-356C9D6FF3DD}"/>
            </c:ext>
          </c:extLst>
        </c:ser>
        <c:ser>
          <c:idx val="1"/>
          <c:order val="1"/>
          <c:tx>
            <c:strRef>
              <c:f>'[GRAFICAS BASE PARA LA PRESENTACION TRIMESTRAL^.xlsx]Componente 3 3T23'!$B$5</c:f>
              <c:strCache>
                <c:ptCount val="1"/>
                <c:pt idx="0">
                  <c:v>Meta Alcanzada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'[GRAFICAS BASE PARA LA PRESENTACION TRIMESTRAL^.xlsx]Componente 3 3T23'!$C$3</c:f>
              <c:strCache>
                <c:ptCount val="1"/>
                <c:pt idx="0">
                  <c:v> Prevención y combate de incendios, atención y respuesta de emergencias como accidentes, rescates y capacitaciones.</c:v>
                </c:pt>
              </c:strCache>
            </c:strRef>
          </c:cat>
          <c:val>
            <c:numRef>
              <c:f>'[GRAFICAS BASE PARA LA PRESENTACION TRIMESTRAL^.xlsx]Componente 3 3T23'!$C$5</c:f>
              <c:numCache>
                <c:formatCode>General</c:formatCode>
                <c:ptCount val="1"/>
                <c:pt idx="0">
                  <c:v>1911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EBA7-4E3B-A7DD-356C9D6FF3D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86671600"/>
        <c:axId val="86672384"/>
      </c:barChart>
      <c:lineChart>
        <c:grouping val="standard"/>
        <c:varyColors val="0"/>
        <c:ser>
          <c:idx val="2"/>
          <c:order val="2"/>
          <c:tx>
            <c:v>Porcentaje de avance</c:v>
          </c:tx>
          <c:spPr>
            <a:ln w="22225" cap="rnd">
              <a:solidFill>
                <a:schemeClr val="accent3"/>
              </a:solidFill>
              <a:round/>
            </a:ln>
            <a:effectLst/>
          </c:spPr>
          <c:marker>
            <c:symbol val="none"/>
          </c:marker>
          <c:cat>
            <c:strRef>
              <c:f>'[GRAFICAS BASE PARA LA PRESENTACION TRIMESTRAL^.xlsx]Componente 3 3T23'!$C$3</c:f>
              <c:strCache>
                <c:ptCount val="1"/>
                <c:pt idx="0">
                  <c:v> Prevención y combate de incendios, atención y respuesta de emergencias como accidentes, rescates y capacitaciones.</c:v>
                </c:pt>
              </c:strCache>
            </c:strRef>
          </c:cat>
          <c:val>
            <c:numRef>
              <c:f>'[GRAFICAS BASE PARA LA PRESENTACION TRIMESTRAL^.xlsx]Componente 3 3T23'!$C$6</c:f>
              <c:numCache>
                <c:formatCode>0.00%</c:formatCode>
                <c:ptCount val="1"/>
                <c:pt idx="0">
                  <c:v>1.5287999999999999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EBA7-4E3B-A7DD-356C9D6FF3D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86671208"/>
        <c:axId val="86673560"/>
      </c:lineChart>
      <c:catAx>
        <c:axId val="8667160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dk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cap="none" spc="0" normalizeH="0" baseline="0">
                <a:solidFill>
                  <a:schemeClr val="dk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86672384"/>
        <c:crosses val="autoZero"/>
        <c:auto val="1"/>
        <c:lblAlgn val="ctr"/>
        <c:lblOffset val="100"/>
        <c:noMultiLvlLbl val="0"/>
      </c:catAx>
      <c:valAx>
        <c:axId val="86672384"/>
        <c:scaling>
          <c:orientation val="minMax"/>
          <c:max val="5000"/>
          <c:min val="1000"/>
        </c:scaling>
        <c:delete val="0"/>
        <c:axPos val="l"/>
        <c:majorGridlines>
          <c:spPr>
            <a:ln w="9525" cap="flat" cmpd="sng" algn="ctr">
              <a:solidFill>
                <a:schemeClr val="dk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900" b="1" i="0" u="none" strike="noStrike" kern="1200" baseline="0">
                    <a:solidFill>
                      <a:schemeClr val="dk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Unidades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900" b="1" i="0" u="none" strike="noStrike" kern="1200" baseline="0">
                  <a:solidFill>
                    <a:schemeClr val="dk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dk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86671600"/>
        <c:crosses val="autoZero"/>
        <c:crossBetween val="between"/>
        <c:majorUnit val="1000"/>
      </c:valAx>
      <c:valAx>
        <c:axId val="86673560"/>
        <c:scaling>
          <c:orientation val="minMax"/>
          <c:max val="4"/>
          <c:min val="0"/>
        </c:scaling>
        <c:delete val="0"/>
        <c:axPos val="r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900" b="1" i="0" u="none" strike="noStrike" kern="1200" baseline="0">
                    <a:solidFill>
                      <a:schemeClr val="dk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Porcentaje de Avance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900" b="1" i="0" u="none" strike="noStrike" kern="1200" baseline="0">
                  <a:solidFill>
                    <a:schemeClr val="dk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0.0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dk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86671208"/>
        <c:crosses val="max"/>
        <c:crossBetween val="between"/>
      </c:valAx>
      <c:catAx>
        <c:axId val="86671208"/>
        <c:scaling>
          <c:orientation val="minMax"/>
        </c:scaling>
        <c:delete val="1"/>
        <c:axPos val="t"/>
        <c:numFmt formatCode="General" sourceLinked="1"/>
        <c:majorTickMark val="out"/>
        <c:minorTickMark val="none"/>
        <c:tickLblPos val="nextTo"/>
        <c:crossAx val="86673560"/>
        <c:crosses val="max"/>
        <c:auto val="1"/>
        <c:lblAlgn val="ctr"/>
        <c:lblOffset val="100"/>
        <c:noMultiLvlLbl val="0"/>
      </c:catAx>
      <c:dTable>
        <c:showHorzBorder val="1"/>
        <c:showVertBorder val="1"/>
        <c:showOutline val="1"/>
        <c:showKeys val="1"/>
        <c:spPr>
          <a:noFill/>
          <a:ln w="9525" cap="flat" cmpd="sng" algn="ctr">
            <a:solidFill>
              <a:schemeClr val="dk1">
                <a:lumMod val="15000"/>
                <a:lumOff val="85000"/>
              </a:schemeClr>
            </a:solidFill>
            <a:round/>
          </a:ln>
          <a:effectLst/>
        </c:spPr>
        <c:txPr>
          <a:bodyPr rot="0" spcFirstLastPara="1" vertOverflow="ellipsis" vert="horz" wrap="square" anchor="ctr" anchorCtr="1"/>
          <a:lstStyle/>
          <a:p>
            <a:pPr rtl="0">
              <a:defRPr sz="800" b="0" i="0" u="none" strike="noStrike" kern="1200" baseline="0">
                <a:solidFill>
                  <a:schemeClr val="dk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</c:dTable>
      <c:spPr>
        <a:pattFill prst="ltDnDiag">
          <a:fgClr>
            <a:schemeClr val="dk1">
              <a:lumMod val="15000"/>
              <a:lumOff val="85000"/>
            </a:schemeClr>
          </a:fgClr>
          <a:bgClr>
            <a:schemeClr val="lt1"/>
          </a:bgClr>
        </a:pattFill>
        <a:ln>
          <a:noFill/>
        </a:ln>
        <a:effectLst/>
      </c:spPr>
    </c:plotArea>
    <c:plotVisOnly val="1"/>
    <c:dispBlanksAs val="gap"/>
    <c:showDLblsOverMax val="0"/>
  </c:chart>
  <c:spPr>
    <a:solidFill>
      <a:schemeClr val="lt1"/>
    </a:solidFill>
    <a:ln w="9525" cap="flat" cmpd="sng" algn="ctr">
      <a:solidFill>
        <a:schemeClr val="dk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es-MX"/>
    </a:p>
  </c:txPr>
  <c:externalData r:id="rId3">
    <c:autoUpdate val="0"/>
  </c:externalData>
</c:chartSpace>
</file>

<file path=ppt/charts/chart2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000" b="0" i="0" u="none" strike="noStrike" kern="1200" cap="none" spc="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+mj-ea"/>
                <a:cs typeface="+mj-cs"/>
              </a:defRPr>
            </a:pPr>
            <a:r>
              <a:rPr lang="es-MX" dirty="0"/>
              <a:t>METAS PLANEADAS Y ALCANZADAS A NIVEL </a:t>
            </a:r>
            <a:r>
              <a:rPr lang="es-US" dirty="0"/>
              <a:t>ACTIVIDAD TERCER</a:t>
            </a:r>
            <a:r>
              <a:rPr lang="es-MX" dirty="0"/>
              <a:t> TRIMESTRE 2025</a:t>
            </a:r>
          </a:p>
          <a:p>
            <a:pPr>
              <a:defRPr/>
            </a:pPr>
            <a:r>
              <a:rPr lang="es-MX" dirty="0"/>
              <a:t>EN UNIDADES Y PORCENTAJE DE AVANCE</a:t>
            </a:r>
          </a:p>
        </c:rich>
      </c:tx>
      <c:layout>
        <c:manualLayout>
          <c:xMode val="edge"/>
          <c:yMode val="edge"/>
          <c:x val="0.10037734413633079"/>
          <c:y val="2.6267782461394634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cap="none" spc="0" normalizeH="0" baseline="0">
              <a:solidFill>
                <a:schemeClr val="tx1">
                  <a:lumMod val="65000"/>
                  <a:lumOff val="35000"/>
                </a:schemeClr>
              </a:solidFill>
              <a:latin typeface="+mj-lt"/>
              <a:ea typeface="+mj-ea"/>
              <a:cs typeface="+mj-cs"/>
            </a:defRPr>
          </a:pPr>
          <a:endParaRPr lang="es-MX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'[GRAFICAS BASE PARA LA PRESENTACION TRIMESTRAL^.xlsx]Actividades 3 3T23'!$B$4</c:f>
              <c:strCache>
                <c:ptCount val="1"/>
                <c:pt idx="0">
                  <c:v>Meta Planeada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'[GRAFICAS BASE PARA LA PRESENTACION TRIMESTRAL^.xlsx]Actividades 3 3T23'!$C$3:$I$3</c:f>
              <c:strCache>
                <c:ptCount val="7"/>
                <c:pt idx="0">
                  <c:v>Porcentaje de personal de organizaciones públicas y privadas capacitadas..</c:v>
                </c:pt>
                <c:pt idx="1">
                  <c:v>Eventos másivos.</c:v>
                </c:pt>
                <c:pt idx="2">
                  <c:v>Niñas y niños. Capacitados </c:v>
                </c:pt>
                <c:pt idx="3">
                  <c:v>Establecimientos con medidads de seguridad .</c:v>
                </c:pt>
                <c:pt idx="4">
                  <c:v>Llamadas de auxilio. </c:v>
                </c:pt>
                <c:pt idx="5">
                  <c:v>Incremento en Equipos de Protección</c:v>
                </c:pt>
                <c:pt idx="6">
                  <c:v> elementos del Honorable Cuerpo de Bomberos capacitados.   </c:v>
                </c:pt>
              </c:strCache>
            </c:strRef>
          </c:cat>
          <c:val>
            <c:numRef>
              <c:f>'[GRAFICAS BASE PARA LA PRESENTACION TRIMESTRAL^.xlsx]Actividades 3 3T23'!$C$4:$I$4</c:f>
              <c:numCache>
                <c:formatCode>General</c:formatCode>
                <c:ptCount val="7"/>
                <c:pt idx="0">
                  <c:v>375</c:v>
                </c:pt>
                <c:pt idx="1">
                  <c:v>400</c:v>
                </c:pt>
                <c:pt idx="2">
                  <c:v>1500</c:v>
                </c:pt>
                <c:pt idx="3">
                  <c:v>20</c:v>
                </c:pt>
                <c:pt idx="4">
                  <c:v>2000</c:v>
                </c:pt>
                <c:pt idx="5">
                  <c:v>17</c:v>
                </c:pt>
                <c:pt idx="6">
                  <c:v>17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ADB-43FD-BA5A-B1A85D2F21DB}"/>
            </c:ext>
          </c:extLst>
        </c:ser>
        <c:ser>
          <c:idx val="1"/>
          <c:order val="1"/>
          <c:tx>
            <c:strRef>
              <c:f>'[GRAFICAS BASE PARA LA PRESENTACION TRIMESTRAL^.xlsx]Actividades 3 3T23'!$B$5</c:f>
              <c:strCache>
                <c:ptCount val="1"/>
                <c:pt idx="0">
                  <c:v>Meta Alcanzada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'[GRAFICAS BASE PARA LA PRESENTACION TRIMESTRAL^.xlsx]Actividades 3 3T23'!$C$3:$I$3</c:f>
              <c:strCache>
                <c:ptCount val="7"/>
                <c:pt idx="0">
                  <c:v>Porcentaje de personal de organizaciones públicas y privadas capacitadas..</c:v>
                </c:pt>
                <c:pt idx="1">
                  <c:v>Eventos másivos.</c:v>
                </c:pt>
                <c:pt idx="2">
                  <c:v>Niñas y niños. Capacitados </c:v>
                </c:pt>
                <c:pt idx="3">
                  <c:v>Establecimientos con medidads de seguridad .</c:v>
                </c:pt>
                <c:pt idx="4">
                  <c:v>Llamadas de auxilio. </c:v>
                </c:pt>
                <c:pt idx="5">
                  <c:v>Incremento en Equipos de Protección</c:v>
                </c:pt>
                <c:pt idx="6">
                  <c:v> elementos del Honorable Cuerpo de Bomberos capacitados.   </c:v>
                </c:pt>
              </c:strCache>
            </c:strRef>
          </c:cat>
          <c:val>
            <c:numRef>
              <c:f>'[GRAFICAS BASE PARA LA PRESENTACION TRIMESTRAL^.xlsx]Actividades 3 3T23'!$C$5:$I$5</c:f>
              <c:numCache>
                <c:formatCode>General</c:formatCode>
                <c:ptCount val="7"/>
                <c:pt idx="0">
                  <c:v>818</c:v>
                </c:pt>
                <c:pt idx="1">
                  <c:v>427</c:v>
                </c:pt>
                <c:pt idx="2">
                  <c:v>1382</c:v>
                </c:pt>
                <c:pt idx="3">
                  <c:v>20</c:v>
                </c:pt>
                <c:pt idx="4">
                  <c:v>2742</c:v>
                </c:pt>
                <c:pt idx="5">
                  <c:v>0</c:v>
                </c:pt>
                <c:pt idx="6">
                  <c:v>28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6ADB-43FD-BA5A-B1A85D2F21D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560547928"/>
        <c:axId val="560548320"/>
      </c:barChart>
      <c:lineChart>
        <c:grouping val="standard"/>
        <c:varyColors val="0"/>
        <c:ser>
          <c:idx val="2"/>
          <c:order val="2"/>
          <c:tx>
            <c:v>Porcentaje de avance</c:v>
          </c:tx>
          <c:spPr>
            <a:ln w="38100" cap="rnd">
              <a:solidFill>
                <a:schemeClr val="accent3"/>
              </a:solidFill>
              <a:round/>
            </a:ln>
            <a:effectLst/>
          </c:spPr>
          <c:marker>
            <c:symbol val="none"/>
          </c:marker>
          <c:cat>
            <c:strRef>
              <c:f>'[GRAFICAS BASE PARA LA PRESENTACION TRIMESTRAL^.xlsx]Actividades 3 3T23'!$C$3:$I$3</c:f>
              <c:strCache>
                <c:ptCount val="7"/>
                <c:pt idx="0">
                  <c:v>Porcentaje de personal de organizaciones públicas y privadas capacitadas..</c:v>
                </c:pt>
                <c:pt idx="1">
                  <c:v>Eventos másivos.</c:v>
                </c:pt>
                <c:pt idx="2">
                  <c:v>Niñas y niños. Capacitados </c:v>
                </c:pt>
                <c:pt idx="3">
                  <c:v>Establecimientos con medidads de seguridad .</c:v>
                </c:pt>
                <c:pt idx="4">
                  <c:v>Llamadas de auxilio. </c:v>
                </c:pt>
                <c:pt idx="5">
                  <c:v>Incremento en Equipos de Protección</c:v>
                </c:pt>
                <c:pt idx="6">
                  <c:v> elementos del Honorable Cuerpo de Bomberos capacitados.   </c:v>
                </c:pt>
              </c:strCache>
            </c:strRef>
          </c:cat>
          <c:val>
            <c:numRef>
              <c:f>'[GRAFICAS BASE PARA LA PRESENTACION TRIMESTRAL^.xlsx]Actividades 3 3T23'!$C$6:$I$6</c:f>
              <c:numCache>
                <c:formatCode>0.00%</c:formatCode>
                <c:ptCount val="7"/>
                <c:pt idx="0">
                  <c:v>2.1813333333333333</c:v>
                </c:pt>
                <c:pt idx="1">
                  <c:v>1.0674999999999999</c:v>
                </c:pt>
                <c:pt idx="2">
                  <c:v>0.92133333333333334</c:v>
                </c:pt>
                <c:pt idx="3">
                  <c:v>1</c:v>
                </c:pt>
                <c:pt idx="4">
                  <c:v>1.371</c:v>
                </c:pt>
                <c:pt idx="5">
                  <c:v>0</c:v>
                </c:pt>
                <c:pt idx="6">
                  <c:v>1.6470588235294117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6ADB-43FD-BA5A-B1A85D2F21D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560548712"/>
        <c:axId val="560546752"/>
      </c:lineChart>
      <c:catAx>
        <c:axId val="56054792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cap="none" spc="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560548320"/>
        <c:crosses val="autoZero"/>
        <c:auto val="1"/>
        <c:lblAlgn val="ctr"/>
        <c:lblOffset val="100"/>
        <c:noMultiLvlLbl val="0"/>
      </c:catAx>
      <c:valAx>
        <c:axId val="560548320"/>
        <c:scaling>
          <c:orientation val="minMax"/>
          <c:max val="320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900" b="0" i="0" u="none" strike="noStrike" kern="1200" cap="all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Unidades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900" b="0" i="0" u="none" strike="noStrike" kern="1200" cap="all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560547928"/>
        <c:crosses val="autoZero"/>
        <c:crossBetween val="between"/>
      </c:valAx>
      <c:valAx>
        <c:axId val="560546752"/>
        <c:scaling>
          <c:orientation val="minMax"/>
        </c:scaling>
        <c:delete val="0"/>
        <c:axPos val="r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900" b="0" i="0" u="none" strike="noStrike" kern="1200" cap="all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Avance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900" b="0" i="0" u="none" strike="noStrike" kern="1200" cap="all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0.0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560548712"/>
        <c:crosses val="max"/>
        <c:crossBetween val="between"/>
      </c:valAx>
      <c:catAx>
        <c:axId val="560548712"/>
        <c:scaling>
          <c:orientation val="minMax"/>
        </c:scaling>
        <c:delete val="1"/>
        <c:axPos val="t"/>
        <c:numFmt formatCode="General" sourceLinked="1"/>
        <c:majorTickMark val="out"/>
        <c:minorTickMark val="none"/>
        <c:tickLblPos val="nextTo"/>
        <c:crossAx val="560546752"/>
        <c:crosses val="max"/>
        <c:auto val="1"/>
        <c:lblAlgn val="ctr"/>
        <c:lblOffset val="100"/>
        <c:noMultiLvlLbl val="0"/>
      </c:catAx>
      <c:dTable>
        <c:showHorzBorder val="1"/>
        <c:showVertBorder val="1"/>
        <c:showOutline val="1"/>
        <c:showKeys val="1"/>
        <c:spPr>
          <a:noFill/>
          <a:ln w="9525">
            <a:solidFill>
              <a:schemeClr val="tx1">
                <a:lumMod val="15000"/>
                <a:lumOff val="85000"/>
              </a:schemeClr>
            </a:solidFill>
          </a:ln>
          <a:effectLst/>
        </c:spPr>
        <c:txPr>
          <a:bodyPr rot="0" spcFirstLastPara="1" vertOverflow="ellipsis" vert="horz" wrap="square" anchor="ctr" anchorCtr="1"/>
          <a:lstStyle/>
          <a:p>
            <a:pPr rtl="0"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</c:dTable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MX"/>
    </a:p>
  </c:txPr>
  <c:externalData r:id="rId3">
    <c:autoUpdate val="0"/>
  </c:externalData>
</c:chartSpace>
</file>

<file path=ppt/charts/chart2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1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r>
              <a:rPr lang="es-MX"/>
              <a:t>META PLANEADA Y ALCANZADA A NIVEL COMPONENTE </a:t>
            </a:r>
          </a:p>
          <a:p>
            <a:pPr>
              <a:defRPr/>
            </a:pPr>
            <a:r>
              <a:rPr lang="es-US"/>
              <a:t>TERCER</a:t>
            </a:r>
            <a:r>
              <a:rPr lang="es-MX"/>
              <a:t> TRIMESTRE 2025</a:t>
            </a:r>
          </a:p>
          <a:p>
            <a:pPr>
              <a:defRPr/>
            </a:pPr>
            <a:r>
              <a:rPr lang="es-MX"/>
              <a:t>EN UNIDADES Y PORCENTAJE DE AVANCE</a:t>
            </a:r>
          </a:p>
        </c:rich>
      </c:tx>
      <c:layout>
        <c:manualLayout>
          <c:xMode val="edge"/>
          <c:yMode val="edge"/>
          <c:x val="0.10394646313925095"/>
          <c:y val="0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baseline="0">
              <a:solidFill>
                <a:schemeClr val="tx2"/>
              </a:solidFill>
              <a:latin typeface="+mn-lt"/>
              <a:ea typeface="+mn-ea"/>
              <a:cs typeface="+mn-cs"/>
            </a:defRPr>
          </a:pPr>
          <a:endParaRPr lang="es-MX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'Componente 6 3T23'!$B$4</c:f>
              <c:strCache>
                <c:ptCount val="1"/>
                <c:pt idx="0">
                  <c:v>Meta Planeada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satMod val="103000"/>
                    <a:lumMod val="102000"/>
                    <a:tint val="94000"/>
                  </a:schemeClr>
                </a:gs>
                <a:gs pos="50000">
                  <a:schemeClr val="accent1">
                    <a:satMod val="110000"/>
                    <a:lumMod val="100000"/>
                    <a:shade val="100000"/>
                  </a:schemeClr>
                </a:gs>
                <a:gs pos="100000">
                  <a:schemeClr val="accent1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2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'Componente 6 3T23'!$C$3</c:f>
              <c:strCache>
                <c:ptCount val="1"/>
                <c:pt idx="0">
                  <c:v>Sesiones de cabildo.  </c:v>
                </c:pt>
              </c:strCache>
            </c:strRef>
          </c:cat>
          <c:val>
            <c:numRef>
              <c:f>'Componente 6 3T23'!$C$4</c:f>
              <c:numCache>
                <c:formatCode>General</c:formatCode>
                <c:ptCount val="1"/>
                <c:pt idx="0">
                  <c:v>10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DB8-4FE8-AE90-DBF812D40B5A}"/>
            </c:ext>
          </c:extLst>
        </c:ser>
        <c:ser>
          <c:idx val="1"/>
          <c:order val="1"/>
          <c:tx>
            <c:strRef>
              <c:f>'Componente 6 3T23'!$B$5</c:f>
              <c:strCache>
                <c:ptCount val="1"/>
                <c:pt idx="0">
                  <c:v>Meta Alcanzada</c:v>
                </c:pt>
              </c:strCache>
            </c:strRef>
          </c:tx>
          <c:spPr>
            <a:gradFill rotWithShape="1">
              <a:gsLst>
                <a:gs pos="0">
                  <a:schemeClr val="accent2">
                    <a:satMod val="103000"/>
                    <a:lumMod val="102000"/>
                    <a:tint val="94000"/>
                  </a:schemeClr>
                </a:gs>
                <a:gs pos="50000">
                  <a:schemeClr val="accent2">
                    <a:satMod val="110000"/>
                    <a:lumMod val="100000"/>
                    <a:shade val="100000"/>
                  </a:schemeClr>
                </a:gs>
                <a:gs pos="100000">
                  <a:schemeClr val="accent2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2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'Componente 6 3T23'!$C$3</c:f>
              <c:strCache>
                <c:ptCount val="1"/>
                <c:pt idx="0">
                  <c:v>Sesiones de cabildo.  </c:v>
                </c:pt>
              </c:strCache>
            </c:strRef>
          </c:cat>
          <c:val>
            <c:numRef>
              <c:f>'Componente 6 3T23'!$C$5</c:f>
              <c:numCache>
                <c:formatCode>General</c:formatCode>
                <c:ptCount val="1"/>
                <c:pt idx="0">
                  <c:v>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8DB8-4FE8-AE90-DBF812D40B5A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19"/>
        <c:axId val="557835296"/>
        <c:axId val="557836080"/>
      </c:barChart>
      <c:lineChart>
        <c:grouping val="standard"/>
        <c:varyColors val="0"/>
        <c:ser>
          <c:idx val="2"/>
          <c:order val="2"/>
          <c:tx>
            <c:v>Porcentaje de avance</c:v>
          </c:tx>
          <c:spPr>
            <a:ln w="31750" cap="rnd">
              <a:solidFill>
                <a:schemeClr val="accent3"/>
              </a:solidFill>
              <a:round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0.1406529560538293"/>
                  <c:y val="-4.339176457340193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8DB8-4FE8-AE90-DBF812D40B5A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2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'Componente 6 3T23'!$C$3</c:f>
              <c:strCache>
                <c:ptCount val="1"/>
                <c:pt idx="0">
                  <c:v>Sesiones de cabildo.  </c:v>
                </c:pt>
              </c:strCache>
            </c:strRef>
          </c:cat>
          <c:val>
            <c:numRef>
              <c:f>'Componente 6 3T23'!$C$6</c:f>
              <c:numCache>
                <c:formatCode>0.00%</c:formatCode>
                <c:ptCount val="1"/>
                <c:pt idx="0">
                  <c:v>0.9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8DB8-4FE8-AE90-DBF812D40B5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557831376"/>
        <c:axId val="557833728"/>
      </c:lineChart>
      <c:catAx>
        <c:axId val="55783529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2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557836080"/>
        <c:crosses val="autoZero"/>
        <c:auto val="1"/>
        <c:lblAlgn val="ctr"/>
        <c:lblOffset val="100"/>
        <c:noMultiLvlLbl val="0"/>
      </c:catAx>
      <c:valAx>
        <c:axId val="557836080"/>
        <c:scaling>
          <c:orientation val="minMax"/>
          <c:max val="13"/>
          <c:min val="0"/>
        </c:scaling>
        <c:delete val="0"/>
        <c:axPos val="l"/>
        <c:majorGridlines>
          <c:spPr>
            <a:ln w="9525" cap="flat" cmpd="sng" algn="ctr">
              <a:solidFill>
                <a:schemeClr val="tx2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900" b="1" i="0" u="none" strike="noStrike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Unidades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900" b="1" i="0" u="none" strike="noStrike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557835296"/>
        <c:crosses val="autoZero"/>
        <c:crossBetween val="between"/>
        <c:majorUnit val="1"/>
      </c:valAx>
      <c:valAx>
        <c:axId val="557833728"/>
        <c:scaling>
          <c:orientation val="minMax"/>
          <c:max val="1.2"/>
          <c:min val="0"/>
        </c:scaling>
        <c:delete val="0"/>
        <c:axPos val="r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900" b="1" i="0" u="none" strike="noStrike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Porcentaje de Avance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900" b="1" i="0" u="none" strike="noStrike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0.0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557831376"/>
        <c:crosses val="max"/>
        <c:crossBetween val="between"/>
      </c:valAx>
      <c:catAx>
        <c:axId val="557831376"/>
        <c:scaling>
          <c:orientation val="minMax"/>
        </c:scaling>
        <c:delete val="1"/>
        <c:axPos val="t"/>
        <c:numFmt formatCode="General" sourceLinked="1"/>
        <c:majorTickMark val="none"/>
        <c:minorTickMark val="none"/>
        <c:tickLblPos val="nextTo"/>
        <c:crossAx val="557833728"/>
        <c:crosses val="max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2"/>
              </a:solidFill>
              <a:latin typeface="+mn-lt"/>
              <a:ea typeface="+mn-ea"/>
              <a:cs typeface="+mn-cs"/>
            </a:defRPr>
          </a:pPr>
          <a:endParaRPr lang="es-MX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MX"/>
    </a:p>
  </c:txPr>
  <c:externalData r:id="rId3">
    <c:autoUpdate val="0"/>
  </c:externalData>
</c:chartSpace>
</file>

<file path=ppt/charts/chart2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cap="none" spc="20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MX" dirty="0"/>
              <a:t>METAS ALCANZADAS EN EL TERCER TRIMESTRE DEL AÑO 2025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cap="none" spc="20" baseline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'Actividades 6 3T23'!$B$4</c:f>
              <c:strCache>
                <c:ptCount val="1"/>
                <c:pt idx="0">
                  <c:v>Meta Planeada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lumMod val="110000"/>
                    <a:satMod val="105000"/>
                    <a:tint val="67000"/>
                  </a:schemeClr>
                </a:gs>
                <a:gs pos="50000">
                  <a:schemeClr val="accent1">
                    <a:lumMod val="105000"/>
                    <a:satMod val="103000"/>
                    <a:tint val="73000"/>
                  </a:schemeClr>
                </a:gs>
                <a:gs pos="100000">
                  <a:schemeClr val="accent1">
                    <a:lumMod val="105000"/>
                    <a:satMod val="109000"/>
                    <a:tint val="81000"/>
                  </a:schemeClr>
                </a:gs>
              </a:gsLst>
              <a:lin ang="5400000" scaled="0"/>
            </a:gradFill>
            <a:ln w="9525" cap="flat" cmpd="sng" algn="ctr">
              <a:solidFill>
                <a:schemeClr val="accent1">
                  <a:shade val="95000"/>
                </a:schemeClr>
              </a:solidFill>
              <a:round/>
            </a:ln>
            <a:effectLst/>
          </c:spPr>
          <c:invertIfNegative val="0"/>
          <c:cat>
            <c:strRef>
              <c:f>'Actividades 6 3T23'!$C$3:$G$3</c:f>
              <c:strCache>
                <c:ptCount val="5"/>
                <c:pt idx="0">
                  <c:v>Asistencia a sesiones de cabildo.</c:v>
                </c:pt>
                <c:pt idx="1">
                  <c:v>Actas de cabildo. </c:v>
                </c:pt>
                <c:pt idx="2">
                  <c:v>Acuerdos de Cabildo.</c:v>
                </c:pt>
                <c:pt idx="3">
                  <c:v>Precabildeos.</c:v>
                </c:pt>
                <c:pt idx="4">
                  <c:v>Proyectos de acuerdos.</c:v>
                </c:pt>
              </c:strCache>
            </c:strRef>
          </c:cat>
          <c:val>
            <c:numRef>
              <c:f>'Actividades 6 3T23'!$C$4:$G$4</c:f>
              <c:numCache>
                <c:formatCode>General</c:formatCode>
                <c:ptCount val="5"/>
                <c:pt idx="0">
                  <c:v>100</c:v>
                </c:pt>
                <c:pt idx="1">
                  <c:v>3</c:v>
                </c:pt>
                <c:pt idx="2">
                  <c:v>29</c:v>
                </c:pt>
                <c:pt idx="3">
                  <c:v>10</c:v>
                </c:pt>
                <c:pt idx="4">
                  <c:v>20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E17-4A06-9D8E-C1F2AC5CEC6B}"/>
            </c:ext>
          </c:extLst>
        </c:ser>
        <c:ser>
          <c:idx val="1"/>
          <c:order val="1"/>
          <c:tx>
            <c:strRef>
              <c:f>'Actividades 6 3T23'!$B$5</c:f>
              <c:strCache>
                <c:ptCount val="1"/>
                <c:pt idx="0">
                  <c:v>Meta Alcanzada</c:v>
                </c:pt>
              </c:strCache>
            </c:strRef>
          </c:tx>
          <c:spPr>
            <a:gradFill rotWithShape="1">
              <a:gsLst>
                <a:gs pos="0">
                  <a:schemeClr val="accent2">
                    <a:lumMod val="110000"/>
                    <a:satMod val="105000"/>
                    <a:tint val="67000"/>
                  </a:schemeClr>
                </a:gs>
                <a:gs pos="50000">
                  <a:schemeClr val="accent2">
                    <a:lumMod val="105000"/>
                    <a:satMod val="103000"/>
                    <a:tint val="73000"/>
                  </a:schemeClr>
                </a:gs>
                <a:gs pos="100000">
                  <a:schemeClr val="accent2">
                    <a:lumMod val="105000"/>
                    <a:satMod val="109000"/>
                    <a:tint val="81000"/>
                  </a:schemeClr>
                </a:gs>
              </a:gsLst>
              <a:lin ang="5400000" scaled="0"/>
            </a:gradFill>
            <a:ln w="9525" cap="flat" cmpd="sng" algn="ctr">
              <a:solidFill>
                <a:schemeClr val="accent2">
                  <a:shade val="95000"/>
                </a:schemeClr>
              </a:solidFill>
              <a:round/>
            </a:ln>
            <a:effectLst/>
          </c:spPr>
          <c:invertIfNegative val="0"/>
          <c:cat>
            <c:strRef>
              <c:f>'Actividades 6 3T23'!$C$3:$G$3</c:f>
              <c:strCache>
                <c:ptCount val="5"/>
                <c:pt idx="0">
                  <c:v>Asistencia a sesiones de cabildo.</c:v>
                </c:pt>
                <c:pt idx="1">
                  <c:v>Actas de cabildo. </c:v>
                </c:pt>
                <c:pt idx="2">
                  <c:v>Acuerdos de Cabildo.</c:v>
                </c:pt>
                <c:pt idx="3">
                  <c:v>Precabildeos.</c:v>
                </c:pt>
                <c:pt idx="4">
                  <c:v>Proyectos de acuerdos.</c:v>
                </c:pt>
              </c:strCache>
            </c:strRef>
          </c:cat>
          <c:val>
            <c:numRef>
              <c:f>'Actividades 6 3T23'!$C$5:$G$5</c:f>
              <c:numCache>
                <c:formatCode>General</c:formatCode>
                <c:ptCount val="5"/>
                <c:pt idx="0">
                  <c:v>127</c:v>
                </c:pt>
                <c:pt idx="1">
                  <c:v>0</c:v>
                </c:pt>
                <c:pt idx="2">
                  <c:v>24</c:v>
                </c:pt>
                <c:pt idx="3">
                  <c:v>9</c:v>
                </c:pt>
                <c:pt idx="4">
                  <c:v>27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E17-4A06-9D8E-C1F2AC5CEC6B}"/>
            </c:ext>
          </c:extLst>
        </c:ser>
        <c:ser>
          <c:idx val="2"/>
          <c:order val="2"/>
          <c:tx>
            <c:strRef>
              <c:f>'Actividades 6 3T23'!$B$6</c:f>
              <c:strCache>
                <c:ptCount val="1"/>
              </c:strCache>
            </c:strRef>
          </c:tx>
          <c:spPr>
            <a:gradFill rotWithShape="1">
              <a:gsLst>
                <a:gs pos="0">
                  <a:schemeClr val="accent3">
                    <a:lumMod val="110000"/>
                    <a:satMod val="105000"/>
                    <a:tint val="67000"/>
                  </a:schemeClr>
                </a:gs>
                <a:gs pos="50000">
                  <a:schemeClr val="accent3">
                    <a:lumMod val="105000"/>
                    <a:satMod val="103000"/>
                    <a:tint val="73000"/>
                  </a:schemeClr>
                </a:gs>
                <a:gs pos="100000">
                  <a:schemeClr val="accent3">
                    <a:lumMod val="105000"/>
                    <a:satMod val="109000"/>
                    <a:tint val="81000"/>
                  </a:schemeClr>
                </a:gs>
              </a:gsLst>
              <a:lin ang="5400000" scaled="0"/>
            </a:gradFill>
            <a:ln w="9525" cap="flat" cmpd="sng" algn="ctr">
              <a:solidFill>
                <a:schemeClr val="accent3">
                  <a:shade val="95000"/>
                </a:schemeClr>
              </a:solidFill>
              <a:round/>
            </a:ln>
            <a:effectLst/>
          </c:spPr>
          <c:invertIfNegative val="0"/>
          <c:cat>
            <c:strRef>
              <c:f>'Actividades 6 3T23'!$C$3:$G$3</c:f>
              <c:strCache>
                <c:ptCount val="5"/>
                <c:pt idx="0">
                  <c:v>Asistencia a sesiones de cabildo.</c:v>
                </c:pt>
                <c:pt idx="1">
                  <c:v>Actas de cabildo. </c:v>
                </c:pt>
                <c:pt idx="2">
                  <c:v>Acuerdos de Cabildo.</c:v>
                </c:pt>
                <c:pt idx="3">
                  <c:v>Precabildeos.</c:v>
                </c:pt>
                <c:pt idx="4">
                  <c:v>Proyectos de acuerdos.</c:v>
                </c:pt>
              </c:strCache>
            </c:strRef>
          </c:cat>
          <c:val>
            <c:numRef>
              <c:f>'Actividades 6 3T23'!$C$6:$G$6</c:f>
              <c:numCache>
                <c:formatCode>0.00%</c:formatCode>
                <c:ptCount val="5"/>
                <c:pt idx="0">
                  <c:v>1.27</c:v>
                </c:pt>
                <c:pt idx="1">
                  <c:v>0</c:v>
                </c:pt>
                <c:pt idx="2">
                  <c:v>0.82758620689655171</c:v>
                </c:pt>
                <c:pt idx="3">
                  <c:v>0.9</c:v>
                </c:pt>
                <c:pt idx="4">
                  <c:v>1.35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FE17-4A06-9D8E-C1F2AC5CEC6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169697791"/>
        <c:axId val="1169690111"/>
      </c:barChart>
      <c:catAx>
        <c:axId val="1169697791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1169690111"/>
        <c:crosses val="autoZero"/>
        <c:auto val="1"/>
        <c:lblAlgn val="ctr"/>
        <c:lblOffset val="100"/>
        <c:noMultiLvlLbl val="0"/>
      </c:catAx>
      <c:valAx>
        <c:axId val="1169690111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900" b="0" i="0" u="none" strike="noStrike" kern="1200" cap="all" baseline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 dirty="0"/>
                  <a:t>AVANCE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900" b="0" i="0" u="none" strike="noStrike" kern="1200" cap="all" baseline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1169697791"/>
        <c:crosses val="autoZero"/>
        <c:crossBetween val="between"/>
      </c:valAx>
      <c:dTable>
        <c:showHorzBorder val="1"/>
        <c:showVertBorder val="1"/>
        <c:showOutline val="1"/>
        <c:showKeys val="1"/>
        <c:spPr>
          <a:noFill/>
          <a:ln w="9525">
            <a:solidFill>
              <a:schemeClr val="tx1">
                <a:lumMod val="15000"/>
                <a:lumOff val="85000"/>
              </a:schemeClr>
            </a:solidFill>
          </a:ln>
          <a:effectLst/>
        </c:spPr>
        <c:txPr>
          <a:bodyPr rot="0" spcFirstLastPara="1" vertOverflow="ellipsis" vert="horz" wrap="square" anchor="ctr" anchorCtr="1"/>
          <a:lstStyle/>
          <a:p>
            <a:pPr rtl="0">
              <a:defRPr sz="900" b="0" i="0" u="none" strike="noStrike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</c:dTable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s-MX"/>
    </a:p>
  </c:txPr>
  <c:externalData r:id="rId3">
    <c:autoUpdate val="0"/>
  </c:externalData>
</c:chartSpace>
</file>

<file path=ppt/charts/chart2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1" i="0" u="none" strike="noStrike" kern="1200" cap="none" spc="0" normalizeH="0" baseline="0">
                <a:solidFill>
                  <a:schemeClr val="dk1">
                    <a:lumMod val="50000"/>
                    <a:lumOff val="50000"/>
                  </a:schemeClr>
                </a:solidFill>
                <a:latin typeface="+mj-lt"/>
                <a:ea typeface="+mj-ea"/>
                <a:cs typeface="+mj-cs"/>
              </a:defRPr>
            </a:pPr>
            <a:r>
              <a:rPr lang="es-MX"/>
              <a:t>META PLANEADA Y ALCANZADA A NIVEL COMPONENTE </a:t>
            </a:r>
          </a:p>
          <a:p>
            <a:pPr>
              <a:defRPr/>
            </a:pPr>
            <a:r>
              <a:rPr lang="es-US"/>
              <a:t>TERCER</a:t>
            </a:r>
            <a:r>
              <a:rPr lang="es-MX"/>
              <a:t> TRIMESTRE 2025</a:t>
            </a:r>
          </a:p>
          <a:p>
            <a:pPr>
              <a:defRPr/>
            </a:pPr>
            <a:r>
              <a:rPr lang="es-MX"/>
              <a:t>EN UNIDADES Y PORCENTAJE DE AVANCE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cap="none" spc="0" normalizeH="0" baseline="0">
              <a:solidFill>
                <a:schemeClr val="dk1">
                  <a:lumMod val="50000"/>
                  <a:lumOff val="50000"/>
                </a:schemeClr>
              </a:solidFill>
              <a:latin typeface="+mj-lt"/>
              <a:ea typeface="+mj-ea"/>
              <a:cs typeface="+mj-cs"/>
            </a:defRPr>
          </a:pPr>
          <a:endParaRPr lang="es-MX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'Componente 5 3T23'!$B$4</c:f>
              <c:strCache>
                <c:ptCount val="1"/>
                <c:pt idx="0">
                  <c:v>Meta Planeada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'Componente 5 3T23'!$C$3</c:f>
              <c:strCache>
                <c:ptCount val="1"/>
                <c:pt idx="0">
                  <c:v>Acciones realizadas para mitigar los riesgos y proteger a la población y establecimientos comerciales con medidas de seguridad    </c:v>
                </c:pt>
              </c:strCache>
            </c:strRef>
          </c:cat>
          <c:val>
            <c:numRef>
              <c:f>'Componente 5 3T23'!$C$4</c:f>
              <c:numCache>
                <c:formatCode>General</c:formatCode>
                <c:ptCount val="1"/>
                <c:pt idx="0">
                  <c:v>261226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C6B-448C-981E-6F9175517CB8}"/>
            </c:ext>
          </c:extLst>
        </c:ser>
        <c:ser>
          <c:idx val="1"/>
          <c:order val="1"/>
          <c:tx>
            <c:strRef>
              <c:f>'Componente 5 3T23'!$B$5</c:f>
              <c:strCache>
                <c:ptCount val="1"/>
                <c:pt idx="0">
                  <c:v>Meta Alcanzada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'Componente 5 3T23'!$C$3</c:f>
              <c:strCache>
                <c:ptCount val="1"/>
                <c:pt idx="0">
                  <c:v>Acciones realizadas para mitigar los riesgos y proteger a la población y establecimientos comerciales con medidas de seguridad    </c:v>
                </c:pt>
              </c:strCache>
            </c:strRef>
          </c:cat>
          <c:val>
            <c:numRef>
              <c:f>'Componente 5 3T23'!$C$5</c:f>
              <c:numCache>
                <c:formatCode>General</c:formatCode>
                <c:ptCount val="1"/>
                <c:pt idx="0">
                  <c:v>173484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EC6B-448C-981E-6F9175517CB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471391800"/>
        <c:axId val="471390624"/>
      </c:barChart>
      <c:lineChart>
        <c:grouping val="standard"/>
        <c:varyColors val="0"/>
        <c:ser>
          <c:idx val="2"/>
          <c:order val="2"/>
          <c:tx>
            <c:v>Porcentaje de avance</c:v>
          </c:tx>
          <c:spPr>
            <a:ln w="22225" cap="rnd">
              <a:solidFill>
                <a:schemeClr val="accent3"/>
              </a:solidFill>
              <a:round/>
            </a:ln>
            <a:effectLst/>
          </c:spPr>
          <c:marker>
            <c:symbol val="none"/>
          </c:marker>
          <c:cat>
            <c:strRef>
              <c:f>'Componente 5 3T23'!$C$3</c:f>
              <c:strCache>
                <c:ptCount val="1"/>
                <c:pt idx="0">
                  <c:v>Acciones realizadas para mitigar los riesgos y proteger a la población y establecimientos comerciales con medidas de seguridad    </c:v>
                </c:pt>
              </c:strCache>
            </c:strRef>
          </c:cat>
          <c:val>
            <c:numRef>
              <c:f>'Componente 5 3T23'!$C$6</c:f>
              <c:numCache>
                <c:formatCode>0.00%</c:formatCode>
                <c:ptCount val="1"/>
                <c:pt idx="0">
                  <c:v>0.66411459808747986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EC6B-448C-981E-6F9175517CB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471392976"/>
        <c:axId val="471392192"/>
      </c:lineChart>
      <c:catAx>
        <c:axId val="47139180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dk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cap="none" spc="0" normalizeH="0" baseline="0">
                <a:solidFill>
                  <a:schemeClr val="dk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471390624"/>
        <c:crosses val="autoZero"/>
        <c:auto val="1"/>
        <c:lblAlgn val="ctr"/>
        <c:lblOffset val="100"/>
        <c:noMultiLvlLbl val="0"/>
      </c:catAx>
      <c:valAx>
        <c:axId val="471390624"/>
        <c:scaling>
          <c:orientation val="minMax"/>
          <c:max val="12000"/>
          <c:min val="0"/>
        </c:scaling>
        <c:delete val="0"/>
        <c:axPos val="l"/>
        <c:majorGridlines>
          <c:spPr>
            <a:ln w="9525" cap="flat" cmpd="sng" algn="ctr">
              <a:solidFill>
                <a:schemeClr val="dk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900" b="1" i="0" u="none" strike="noStrike" kern="1200" baseline="0">
                    <a:solidFill>
                      <a:schemeClr val="dk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Unidades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900" b="1" i="0" u="none" strike="noStrike" kern="1200" baseline="0">
                  <a:solidFill>
                    <a:schemeClr val="dk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dk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471391800"/>
        <c:crosses val="autoZero"/>
        <c:crossBetween val="between"/>
        <c:majorUnit val="3000"/>
      </c:valAx>
      <c:valAx>
        <c:axId val="471392192"/>
        <c:scaling>
          <c:orientation val="minMax"/>
          <c:max val="3.6"/>
          <c:min val="0"/>
        </c:scaling>
        <c:delete val="0"/>
        <c:axPos val="r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900" b="1" i="0" u="none" strike="noStrike" kern="1200" baseline="0">
                    <a:solidFill>
                      <a:schemeClr val="dk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Porcentaje de Avance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900" b="1" i="0" u="none" strike="noStrike" kern="1200" baseline="0">
                  <a:solidFill>
                    <a:schemeClr val="dk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0.0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dk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471392976"/>
        <c:crosses val="max"/>
        <c:crossBetween val="between"/>
      </c:valAx>
      <c:catAx>
        <c:axId val="471392976"/>
        <c:scaling>
          <c:orientation val="minMax"/>
        </c:scaling>
        <c:delete val="1"/>
        <c:axPos val="t"/>
        <c:numFmt formatCode="General" sourceLinked="1"/>
        <c:majorTickMark val="out"/>
        <c:minorTickMark val="none"/>
        <c:tickLblPos val="nextTo"/>
        <c:crossAx val="471392192"/>
        <c:crosses val="max"/>
        <c:auto val="1"/>
        <c:lblAlgn val="ctr"/>
        <c:lblOffset val="100"/>
        <c:noMultiLvlLbl val="0"/>
      </c:catAx>
      <c:dTable>
        <c:showHorzBorder val="1"/>
        <c:showVertBorder val="1"/>
        <c:showOutline val="1"/>
        <c:showKeys val="1"/>
        <c:spPr>
          <a:noFill/>
          <a:ln w="9525" cap="flat" cmpd="sng" algn="ctr">
            <a:solidFill>
              <a:schemeClr val="dk1">
                <a:lumMod val="15000"/>
                <a:lumOff val="85000"/>
              </a:schemeClr>
            </a:solidFill>
            <a:round/>
          </a:ln>
          <a:effectLst/>
        </c:spPr>
        <c:txPr>
          <a:bodyPr rot="0" spcFirstLastPara="1" vertOverflow="ellipsis" vert="horz" wrap="square" anchor="ctr" anchorCtr="1"/>
          <a:lstStyle/>
          <a:p>
            <a:pPr rtl="0">
              <a:defRPr sz="800" b="0" i="0" u="none" strike="noStrike" kern="1200" baseline="0">
                <a:solidFill>
                  <a:schemeClr val="dk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</c:dTable>
      <c:spPr>
        <a:pattFill prst="ltDnDiag">
          <a:fgClr>
            <a:schemeClr val="dk1">
              <a:lumMod val="15000"/>
              <a:lumOff val="85000"/>
            </a:schemeClr>
          </a:fgClr>
          <a:bgClr>
            <a:schemeClr val="lt1"/>
          </a:bgClr>
        </a:pattFill>
        <a:ln>
          <a:noFill/>
        </a:ln>
        <a:effectLst/>
      </c:spPr>
    </c:plotArea>
    <c:plotVisOnly val="1"/>
    <c:dispBlanksAs val="gap"/>
    <c:showDLblsOverMax val="0"/>
  </c:chart>
  <c:spPr>
    <a:solidFill>
      <a:schemeClr val="lt1"/>
    </a:solidFill>
    <a:ln w="9525" cap="flat" cmpd="sng" algn="ctr">
      <a:solidFill>
        <a:schemeClr val="dk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es-MX"/>
    </a:p>
  </c:txPr>
  <c:externalData r:id="rId3">
    <c:autoUpdate val="0"/>
  </c:externalData>
</c:chartSpace>
</file>

<file path=ppt/charts/chart2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MX" dirty="0"/>
              <a:t>Metas alcanzadas durante el tercer trimestre del 2025 en unidades y porcentaje por actividad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'Actividades 5 3T23,'!$B$4</c:f>
              <c:strCache>
                <c:ptCount val="1"/>
                <c:pt idx="0">
                  <c:v>Meta Planeada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'Actividades 5 3T23,'!$C$2:$P$3</c:f>
              <c:strCache>
                <c:ptCount val="14"/>
                <c:pt idx="0">
                  <c:v>Spots.</c:v>
                </c:pt>
                <c:pt idx="1">
                  <c:v>Personas capacitadas.</c:v>
                </c:pt>
                <c:pt idx="2">
                  <c:v>Evaluación de guardavidas en materia de seguridad acuática.</c:v>
                </c:pt>
                <c:pt idx="3">
                  <c:v>Elaboración de Dictámenes Aprobatorios (anuencias) a comercios de bajo, mediano y alto riesgo.</c:v>
                </c:pt>
                <c:pt idx="4">
                  <c:v>Evaluación de Programas Internos de Protección Civil. </c:v>
                </c:pt>
                <c:pt idx="5">
                  <c:v>Elaboración de inspecciones a comercios de mediano y alto riesgo.</c:v>
                </c:pt>
                <c:pt idx="6">
                  <c:v>Evaluación de simulacros en ámbito privado y público.</c:v>
                </c:pt>
                <c:pt idx="7">
                  <c:v>Registro de prestadores de servicios autorizados en materia de Protección Civil</c:v>
                </c:pt>
                <c:pt idx="8">
                  <c:v>Atención de reportes de  emergencias en materia de gestión integral de riesgos y de protección civil.  </c:v>
                </c:pt>
                <c:pt idx="9">
                  <c:v>Atención médica prehospitalaria a personas ocasionadas por incidencias reportadas.</c:v>
                </c:pt>
                <c:pt idx="10">
                  <c:v>Supervisión  y atención a eventos públicos y privado de cualquier índole.</c:v>
                </c:pt>
                <c:pt idx="11">
                  <c:v>Verificación de refugios temporale con motivo de la temporada de Fenómenos Hidrometeorológicos.</c:v>
                </c:pt>
                <c:pt idx="12">
                  <c:v>Implementación de operativos con motivo a los diversos fenómenos naturales y antrópicos</c:v>
                </c:pt>
                <c:pt idx="13">
                  <c:v>Implementación de salvamentos, rescates y primeros auxilios en playas, cenotes y lagunas en el municipio.</c:v>
                </c:pt>
              </c:strCache>
            </c:strRef>
          </c:cat>
          <c:val>
            <c:numRef>
              <c:f>'Actividades 5 3T23,'!$C$4:$P$4</c:f>
              <c:numCache>
                <c:formatCode>General</c:formatCode>
                <c:ptCount val="14"/>
                <c:pt idx="0">
                  <c:v>1105</c:v>
                </c:pt>
                <c:pt idx="1">
                  <c:v>752</c:v>
                </c:pt>
                <c:pt idx="2">
                  <c:v>92</c:v>
                </c:pt>
                <c:pt idx="3" formatCode="#,##0">
                  <c:v>3446</c:v>
                </c:pt>
                <c:pt idx="4" formatCode="#,##0">
                  <c:v>1628</c:v>
                </c:pt>
                <c:pt idx="5" formatCode="#,##0">
                  <c:v>1628</c:v>
                </c:pt>
                <c:pt idx="6" formatCode="#,##0">
                  <c:v>1100</c:v>
                </c:pt>
                <c:pt idx="7">
                  <c:v>0</c:v>
                </c:pt>
                <c:pt idx="8">
                  <c:v>164</c:v>
                </c:pt>
                <c:pt idx="9">
                  <c:v>112</c:v>
                </c:pt>
                <c:pt idx="10">
                  <c:v>128</c:v>
                </c:pt>
                <c:pt idx="11">
                  <c:v>70</c:v>
                </c:pt>
                <c:pt idx="12">
                  <c:v>15</c:v>
                </c:pt>
                <c:pt idx="13">
                  <c:v>47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C03-4886-B525-20BA878E271F}"/>
            </c:ext>
          </c:extLst>
        </c:ser>
        <c:ser>
          <c:idx val="1"/>
          <c:order val="1"/>
          <c:tx>
            <c:strRef>
              <c:f>'Actividades 5 3T23,'!$B$5</c:f>
              <c:strCache>
                <c:ptCount val="1"/>
                <c:pt idx="0">
                  <c:v>Meta Alcanzada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'Actividades 5 3T23,'!$C$2:$P$3</c:f>
              <c:strCache>
                <c:ptCount val="14"/>
                <c:pt idx="0">
                  <c:v>Spots.</c:v>
                </c:pt>
                <c:pt idx="1">
                  <c:v>Personas capacitadas.</c:v>
                </c:pt>
                <c:pt idx="2">
                  <c:v>Evaluación de guardavidas en materia de seguridad acuática.</c:v>
                </c:pt>
                <c:pt idx="3">
                  <c:v>Elaboración de Dictámenes Aprobatorios (anuencias) a comercios de bajo, mediano y alto riesgo.</c:v>
                </c:pt>
                <c:pt idx="4">
                  <c:v>Evaluación de Programas Internos de Protección Civil. </c:v>
                </c:pt>
                <c:pt idx="5">
                  <c:v>Elaboración de inspecciones a comercios de mediano y alto riesgo.</c:v>
                </c:pt>
                <c:pt idx="6">
                  <c:v>Evaluación de simulacros en ámbito privado y público.</c:v>
                </c:pt>
                <c:pt idx="7">
                  <c:v>Registro de prestadores de servicios autorizados en materia de Protección Civil</c:v>
                </c:pt>
                <c:pt idx="8">
                  <c:v>Atención de reportes de  emergencias en materia de gestión integral de riesgos y de protección civil.  </c:v>
                </c:pt>
                <c:pt idx="9">
                  <c:v>Atención médica prehospitalaria a personas ocasionadas por incidencias reportadas.</c:v>
                </c:pt>
                <c:pt idx="10">
                  <c:v>Supervisión  y atención a eventos públicos y privado de cualquier índole.</c:v>
                </c:pt>
                <c:pt idx="11">
                  <c:v>Verificación de refugios temporale con motivo de la temporada de Fenómenos Hidrometeorológicos.</c:v>
                </c:pt>
                <c:pt idx="12">
                  <c:v>Implementación de operativos con motivo a los diversos fenómenos naturales y antrópicos</c:v>
                </c:pt>
                <c:pt idx="13">
                  <c:v>Implementación de salvamentos, rescates y primeros auxilios en playas, cenotes y lagunas en el municipio.</c:v>
                </c:pt>
              </c:strCache>
            </c:strRef>
          </c:cat>
          <c:val>
            <c:numRef>
              <c:f>'Actividades 5 3T23,'!$C$5:$P$5</c:f>
              <c:numCache>
                <c:formatCode>General</c:formatCode>
                <c:ptCount val="14"/>
                <c:pt idx="0">
                  <c:v>692</c:v>
                </c:pt>
                <c:pt idx="1">
                  <c:v>391</c:v>
                </c:pt>
                <c:pt idx="2">
                  <c:v>30</c:v>
                </c:pt>
                <c:pt idx="3">
                  <c:v>1967</c:v>
                </c:pt>
                <c:pt idx="4">
                  <c:v>1279</c:v>
                </c:pt>
                <c:pt idx="5">
                  <c:v>896</c:v>
                </c:pt>
                <c:pt idx="6" formatCode="#,##0">
                  <c:v>1279</c:v>
                </c:pt>
                <c:pt idx="7">
                  <c:v>1</c:v>
                </c:pt>
                <c:pt idx="8">
                  <c:v>148</c:v>
                </c:pt>
                <c:pt idx="9">
                  <c:v>310</c:v>
                </c:pt>
                <c:pt idx="10">
                  <c:v>205</c:v>
                </c:pt>
                <c:pt idx="11">
                  <c:v>11</c:v>
                </c:pt>
                <c:pt idx="12">
                  <c:v>3</c:v>
                </c:pt>
                <c:pt idx="13">
                  <c:v>42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DC03-4886-B525-20BA878E271F}"/>
            </c:ext>
          </c:extLst>
        </c:ser>
        <c:ser>
          <c:idx val="2"/>
          <c:order val="2"/>
          <c:tx>
            <c:strRef>
              <c:f>'Actividades 5 3T23,'!$B$6</c:f>
              <c:strCache>
                <c:ptCount val="1"/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'Actividades 5 3T23,'!$C$2:$P$3</c:f>
              <c:strCache>
                <c:ptCount val="14"/>
                <c:pt idx="0">
                  <c:v>Spots.</c:v>
                </c:pt>
                <c:pt idx="1">
                  <c:v>Personas capacitadas.</c:v>
                </c:pt>
                <c:pt idx="2">
                  <c:v>Evaluación de guardavidas en materia de seguridad acuática.</c:v>
                </c:pt>
                <c:pt idx="3">
                  <c:v>Elaboración de Dictámenes Aprobatorios (anuencias) a comercios de bajo, mediano y alto riesgo.</c:v>
                </c:pt>
                <c:pt idx="4">
                  <c:v>Evaluación de Programas Internos de Protección Civil. </c:v>
                </c:pt>
                <c:pt idx="5">
                  <c:v>Elaboración de inspecciones a comercios de mediano y alto riesgo.</c:v>
                </c:pt>
                <c:pt idx="6">
                  <c:v>Evaluación de simulacros en ámbito privado y público.</c:v>
                </c:pt>
                <c:pt idx="7">
                  <c:v>Registro de prestadores de servicios autorizados en materia de Protección Civil</c:v>
                </c:pt>
                <c:pt idx="8">
                  <c:v>Atención de reportes de  emergencias en materia de gestión integral de riesgos y de protección civil.  </c:v>
                </c:pt>
                <c:pt idx="9">
                  <c:v>Atención médica prehospitalaria a personas ocasionadas por incidencias reportadas.</c:v>
                </c:pt>
                <c:pt idx="10">
                  <c:v>Supervisión  y atención a eventos públicos y privado de cualquier índole.</c:v>
                </c:pt>
                <c:pt idx="11">
                  <c:v>Verificación de refugios temporale con motivo de la temporada de Fenómenos Hidrometeorológicos.</c:v>
                </c:pt>
                <c:pt idx="12">
                  <c:v>Implementación de operativos con motivo a los diversos fenómenos naturales y antrópicos</c:v>
                </c:pt>
                <c:pt idx="13">
                  <c:v>Implementación de salvamentos, rescates y primeros auxilios en playas, cenotes y lagunas en el municipio.</c:v>
                </c:pt>
              </c:strCache>
            </c:strRef>
          </c:cat>
          <c:val>
            <c:numRef>
              <c:f>'Actividades 5 3T23,'!$C$6:$P$6</c:f>
              <c:numCache>
                <c:formatCode>0.00%</c:formatCode>
                <c:ptCount val="14"/>
                <c:pt idx="0">
                  <c:v>0.62624434389140271</c:v>
                </c:pt>
                <c:pt idx="1">
                  <c:v>0.51994680851063835</c:v>
                </c:pt>
                <c:pt idx="2">
                  <c:v>0.32608695652173914</c:v>
                </c:pt>
                <c:pt idx="3">
                  <c:v>0.57080673244341262</c:v>
                </c:pt>
                <c:pt idx="4">
                  <c:v>0.78562653562653562</c:v>
                </c:pt>
                <c:pt idx="5">
                  <c:v>0.55036855036855037</c:v>
                </c:pt>
                <c:pt idx="6">
                  <c:v>1.1627272727272728</c:v>
                </c:pt>
                <c:pt idx="7">
                  <c:v>0</c:v>
                </c:pt>
                <c:pt idx="8">
                  <c:v>0.90243902439024393</c:v>
                </c:pt>
                <c:pt idx="9">
                  <c:v>2.7678571428571428</c:v>
                </c:pt>
                <c:pt idx="10">
                  <c:v>1.6015625</c:v>
                </c:pt>
                <c:pt idx="11">
                  <c:v>0.15714285714285714</c:v>
                </c:pt>
                <c:pt idx="12">
                  <c:v>0.2</c:v>
                </c:pt>
                <c:pt idx="13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DC03-4886-B525-20BA878E271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068370559"/>
        <c:axId val="1068370079"/>
      </c:barChart>
      <c:catAx>
        <c:axId val="1068370559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1068370079"/>
        <c:crosses val="autoZero"/>
        <c:auto val="1"/>
        <c:lblAlgn val="ctr"/>
        <c:lblOffset val="100"/>
        <c:noMultiLvlLbl val="0"/>
      </c:catAx>
      <c:valAx>
        <c:axId val="1068370079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1068370559"/>
        <c:crosses val="autoZero"/>
        <c:crossBetween val="between"/>
      </c:valAx>
      <c:dTable>
        <c:showHorzBorder val="1"/>
        <c:showVertBorder val="1"/>
        <c:showOutline val="1"/>
        <c:showKeys val="1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0" spcFirstLastPara="1" vertOverflow="ellipsis" vert="horz" wrap="square" anchor="ctr" anchorCtr="1"/>
          <a:lstStyle/>
          <a:p>
            <a:pPr rtl="0"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</c:dTable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MX"/>
    </a:p>
  </c:txPr>
  <c:externalData r:id="rId3">
    <c:autoUpdate val="0"/>
  </c:externalData>
</c:chartSpace>
</file>

<file path=ppt/charts/chart2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00" b="1" i="0" u="none" strike="noStrike" kern="1200" cap="all" spc="150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MX"/>
              <a:t>META PLANEADA Y ALCANZADA A NIVEL COMPONENTE </a:t>
            </a:r>
          </a:p>
          <a:p>
            <a:pPr>
              <a:defRPr/>
            </a:pPr>
            <a:r>
              <a:rPr lang="es-US"/>
              <a:t>TERCER</a:t>
            </a:r>
            <a:r>
              <a:rPr lang="es-MX"/>
              <a:t> TRIMESTRE 2025</a:t>
            </a:r>
          </a:p>
          <a:p>
            <a:pPr>
              <a:defRPr/>
            </a:pPr>
            <a:r>
              <a:rPr lang="es-MX"/>
              <a:t>EN UNIDADES Y PORCENTAJE DE AVANCE</a:t>
            </a:r>
          </a:p>
        </c:rich>
      </c:tx>
      <c:layout>
        <c:manualLayout>
          <c:xMode val="edge"/>
          <c:yMode val="edge"/>
          <c:x val="9.0175770724974291E-2"/>
          <c:y val="2.4470309977742761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1" i="0" u="none" strike="noStrike" kern="1200" cap="all" spc="150" baseline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'Componente ASJ'!$B$4</c:f>
              <c:strCache>
                <c:ptCount val="1"/>
                <c:pt idx="0">
                  <c:v>Meta Planeada</c:v>
                </c:pt>
              </c:strCache>
            </c:strRef>
          </c:tx>
          <c:spPr>
            <a:pattFill prst="narHorz">
              <a:fgClr>
                <a:schemeClr val="accent1"/>
              </a:fgClr>
              <a:bgClr>
                <a:schemeClr val="accent1">
                  <a:lumMod val="20000"/>
                  <a:lumOff val="80000"/>
                </a:schemeClr>
              </a:bgClr>
            </a:pattFill>
            <a:ln>
              <a:noFill/>
            </a:ln>
            <a:effectLst>
              <a:innerShdw blurRad="114300">
                <a:schemeClr val="accent1"/>
              </a:innerShdw>
            </a:effectLst>
          </c:spPr>
          <c:invertIfNegative val="0"/>
          <c:dLbls>
            <c:dLbl>
              <c:idx val="0"/>
              <c:layout>
                <c:manualLayout>
                  <c:x val="-4.8840965055589063E-17"/>
                  <c:y val="1.228854272397320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25DF-4AFB-B4F0-52984A30034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'Componente ASJ'!$C$3</c:f>
              <c:strCache>
                <c:ptCount val="1"/>
                <c:pt idx="0">
                  <c:v>Seguimiento a procedimientos juridicos</c:v>
                </c:pt>
              </c:strCache>
            </c:strRef>
          </c:cat>
          <c:val>
            <c:numRef>
              <c:f>'Componente ASJ'!$C$4</c:f>
              <c:numCache>
                <c:formatCode>General</c:formatCode>
                <c:ptCount val="1"/>
                <c:pt idx="0">
                  <c:v>75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25DF-4AFB-B4F0-52984A300345}"/>
            </c:ext>
          </c:extLst>
        </c:ser>
        <c:ser>
          <c:idx val="1"/>
          <c:order val="1"/>
          <c:tx>
            <c:strRef>
              <c:f>'Componente ASJ'!$B$5</c:f>
              <c:strCache>
                <c:ptCount val="1"/>
                <c:pt idx="0">
                  <c:v>Meta Alcanzada</c:v>
                </c:pt>
              </c:strCache>
            </c:strRef>
          </c:tx>
          <c:spPr>
            <a:pattFill prst="narHorz">
              <a:fgClr>
                <a:schemeClr val="accent2"/>
              </a:fgClr>
              <a:bgClr>
                <a:schemeClr val="accent2">
                  <a:lumMod val="20000"/>
                  <a:lumOff val="80000"/>
                </a:schemeClr>
              </a:bgClr>
            </a:pattFill>
            <a:ln>
              <a:noFill/>
            </a:ln>
            <a:effectLst>
              <a:innerShdw blurRad="114300">
                <a:schemeClr val="accent2"/>
              </a:inn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'Componente ASJ'!$C$3</c:f>
              <c:strCache>
                <c:ptCount val="1"/>
                <c:pt idx="0">
                  <c:v>Seguimiento a procedimientos juridicos</c:v>
                </c:pt>
              </c:strCache>
            </c:strRef>
          </c:cat>
          <c:val>
            <c:numRef>
              <c:f>'Componente ASJ'!$C$5</c:f>
              <c:numCache>
                <c:formatCode>General</c:formatCode>
                <c:ptCount val="1"/>
                <c:pt idx="0">
                  <c:v>72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25DF-4AFB-B4F0-52984A300345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19"/>
        <c:axId val="86356184"/>
        <c:axId val="86364416"/>
      </c:barChart>
      <c:lineChart>
        <c:grouping val="standard"/>
        <c:varyColors val="0"/>
        <c:ser>
          <c:idx val="2"/>
          <c:order val="2"/>
          <c:tx>
            <c:v>Porcentaje de avance</c:v>
          </c:tx>
          <c:spPr>
            <a:ln w="28575" cap="rnd">
              <a:solidFill>
                <a:schemeClr val="accent3"/>
              </a:solidFill>
              <a:round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2.7536878276373552E-3"/>
                  <c:y val="-7.879572401184287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25DF-4AFB-B4F0-52984A30034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'Componente ASJ'!$C$3</c:f>
              <c:strCache>
                <c:ptCount val="1"/>
                <c:pt idx="0">
                  <c:v>Seguimiento a procedimientos juridicos</c:v>
                </c:pt>
              </c:strCache>
            </c:strRef>
          </c:cat>
          <c:val>
            <c:numRef>
              <c:f>'Componente ASJ'!$C$6</c:f>
              <c:numCache>
                <c:formatCode>0.00%</c:formatCode>
                <c:ptCount val="1"/>
                <c:pt idx="0">
                  <c:v>0.96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4-25DF-4AFB-B4F0-52984A30034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86356576"/>
        <c:axId val="86356968"/>
      </c:lineChart>
      <c:catAx>
        <c:axId val="8635618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9050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86364416"/>
        <c:crosses val="autoZero"/>
        <c:auto val="1"/>
        <c:lblAlgn val="ctr"/>
        <c:lblOffset val="100"/>
        <c:noMultiLvlLbl val="0"/>
      </c:catAx>
      <c:valAx>
        <c:axId val="86364416"/>
        <c:scaling>
          <c:orientation val="minMax"/>
          <c:max val="24"/>
          <c:min val="0"/>
        </c:scaling>
        <c:delete val="0"/>
        <c:axPos val="l"/>
        <c:majorGridlines>
          <c:spPr>
            <a:ln>
              <a:solidFill>
                <a:schemeClr val="tx1">
                  <a:lumMod val="15000"/>
                  <a:lumOff val="85000"/>
                </a:schemeClr>
              </a:solidFill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900" b="1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Unidades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900" b="1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86356184"/>
        <c:crosses val="autoZero"/>
        <c:crossBetween val="between"/>
        <c:majorUnit val="6"/>
      </c:valAx>
      <c:valAx>
        <c:axId val="86356968"/>
        <c:scaling>
          <c:orientation val="minMax"/>
          <c:max val="1.04"/>
          <c:min val="0"/>
        </c:scaling>
        <c:delete val="0"/>
        <c:axPos val="r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900" b="1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Porcentaje de Avance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900" b="1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0.0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86356576"/>
        <c:crosses val="max"/>
        <c:crossBetween val="between"/>
      </c:valAx>
      <c:catAx>
        <c:axId val="86356576"/>
        <c:scaling>
          <c:orientation val="minMax"/>
        </c:scaling>
        <c:delete val="1"/>
        <c:axPos val="t"/>
        <c:numFmt formatCode="General" sourceLinked="1"/>
        <c:majorTickMark val="none"/>
        <c:minorTickMark val="none"/>
        <c:tickLblPos val="nextTo"/>
        <c:crossAx val="86356968"/>
        <c:crosses val="max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MX"/>
    </a:p>
  </c:txPr>
  <c:externalData r:id="rId3">
    <c:autoUpdate val="0"/>
  </c:externalData>
</c:chartSpace>
</file>

<file path=ppt/charts/chart2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00" b="1" i="0" u="none" strike="noStrike" kern="1200" cap="all" spc="150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MX"/>
              <a:t>METAS PLANEADAS Y ALCANZADAS A NIVEL ACTIVIDAD </a:t>
            </a:r>
          </a:p>
          <a:p>
            <a:pPr>
              <a:defRPr/>
            </a:pPr>
            <a:r>
              <a:rPr lang="es-US"/>
              <a:t>TERCER</a:t>
            </a:r>
            <a:r>
              <a:rPr lang="es-MX"/>
              <a:t> TRIMESTRE 2025</a:t>
            </a:r>
          </a:p>
          <a:p>
            <a:pPr>
              <a:defRPr/>
            </a:pPr>
            <a:r>
              <a:rPr lang="es-MX"/>
              <a:t>EN UNIDADES Y PORCENTAJE DE AVANCE</a:t>
            </a:r>
          </a:p>
        </c:rich>
      </c:tx>
      <c:layout>
        <c:manualLayout>
          <c:xMode val="edge"/>
          <c:yMode val="edge"/>
          <c:x val="0.12362807727522934"/>
          <c:y val="2.3022871515895996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1" i="0" u="none" strike="noStrike" kern="1200" cap="all" spc="150" baseline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'Actividades 14 ASJ'!$B$4</c:f>
              <c:strCache>
                <c:ptCount val="1"/>
                <c:pt idx="0">
                  <c:v>Meta Planeada</c:v>
                </c:pt>
              </c:strCache>
            </c:strRef>
          </c:tx>
          <c:spPr>
            <a:pattFill prst="narHorz">
              <a:fgClr>
                <a:schemeClr val="accent1"/>
              </a:fgClr>
              <a:bgClr>
                <a:schemeClr val="accent1">
                  <a:lumMod val="20000"/>
                  <a:lumOff val="80000"/>
                </a:schemeClr>
              </a:bgClr>
            </a:pattFill>
            <a:ln>
              <a:noFill/>
            </a:ln>
            <a:effectLst>
              <a:innerShdw blurRad="114300">
                <a:schemeClr val="accent1"/>
              </a:inn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'Actividades 14 ASJ'!$C$3:$E$3</c:f>
              <c:strCache>
                <c:ptCount val="3"/>
                <c:pt idx="0">
                  <c:v>Revisión de proyectos  juridicos de iniciativa</c:v>
                </c:pt>
                <c:pt idx="1">
                  <c:v>Elaboracipon de proyectos juridicos de demandas.</c:v>
                </c:pt>
                <c:pt idx="2">
                  <c:v>Presentación de recursos necesarios de jucios de garantia.</c:v>
                </c:pt>
              </c:strCache>
            </c:strRef>
          </c:cat>
          <c:val>
            <c:numRef>
              <c:f>'Actividades 14 ASJ'!$C$4:$E$4</c:f>
              <c:numCache>
                <c:formatCode>General</c:formatCode>
                <c:ptCount val="3"/>
                <c:pt idx="0">
                  <c:v>50</c:v>
                </c:pt>
                <c:pt idx="1">
                  <c:v>50</c:v>
                </c:pt>
                <c:pt idx="2">
                  <c:v>50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272-42B7-B251-4173278E37FC}"/>
            </c:ext>
          </c:extLst>
        </c:ser>
        <c:ser>
          <c:idx val="1"/>
          <c:order val="1"/>
          <c:tx>
            <c:strRef>
              <c:f>'Actividades 14 ASJ'!$B$5</c:f>
              <c:strCache>
                <c:ptCount val="1"/>
                <c:pt idx="0">
                  <c:v>Meta Alcanzada</c:v>
                </c:pt>
              </c:strCache>
            </c:strRef>
          </c:tx>
          <c:spPr>
            <a:pattFill prst="narHorz">
              <a:fgClr>
                <a:schemeClr val="accent2"/>
              </a:fgClr>
              <a:bgClr>
                <a:schemeClr val="accent2">
                  <a:lumMod val="20000"/>
                  <a:lumOff val="80000"/>
                </a:schemeClr>
              </a:bgClr>
            </a:pattFill>
            <a:ln>
              <a:noFill/>
            </a:ln>
            <a:effectLst>
              <a:innerShdw blurRad="114300">
                <a:schemeClr val="accent2"/>
              </a:inn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'Actividades 14 ASJ'!$C$3:$E$3</c:f>
              <c:strCache>
                <c:ptCount val="3"/>
                <c:pt idx="0">
                  <c:v>Revisión de proyectos  juridicos de iniciativa</c:v>
                </c:pt>
                <c:pt idx="1">
                  <c:v>Elaboracipon de proyectos juridicos de demandas.</c:v>
                </c:pt>
                <c:pt idx="2">
                  <c:v>Presentación de recursos necesarios de jucios de garantia.</c:v>
                </c:pt>
              </c:strCache>
            </c:strRef>
          </c:cat>
          <c:val>
            <c:numRef>
              <c:f>'Actividades 14 ASJ'!$C$5:$E$5</c:f>
              <c:numCache>
                <c:formatCode>General</c:formatCode>
                <c:ptCount val="3"/>
                <c:pt idx="0">
                  <c:v>44</c:v>
                </c:pt>
                <c:pt idx="1">
                  <c:v>41</c:v>
                </c:pt>
                <c:pt idx="2">
                  <c:v>39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1272-42B7-B251-4173278E37FC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19"/>
        <c:axId val="86355792"/>
        <c:axId val="86360496"/>
      </c:barChart>
      <c:lineChart>
        <c:grouping val="standard"/>
        <c:varyColors val="0"/>
        <c:ser>
          <c:idx val="2"/>
          <c:order val="2"/>
          <c:tx>
            <c:v>Porcentaje de avance</c:v>
          </c:tx>
          <c:spPr>
            <a:ln w="28575" cap="rnd">
              <a:solidFill>
                <a:schemeClr val="accent3"/>
              </a:solidFill>
              <a:round/>
            </a:ln>
            <a:effectLst/>
          </c:spPr>
          <c:marker>
            <c:symbol val="none"/>
          </c:marker>
          <c:dLbls>
            <c:dLbl>
              <c:idx val="2"/>
              <c:layout>
                <c:manualLayout>
                  <c:x val="8.6753859842305485E-3"/>
                  <c:y val="5.4382961199552883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1272-42B7-B251-4173278E37FC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'Actividades 14 ASJ'!$C$3:$E$3</c:f>
              <c:strCache>
                <c:ptCount val="3"/>
                <c:pt idx="0">
                  <c:v>Revisión de proyectos  juridicos de iniciativa</c:v>
                </c:pt>
                <c:pt idx="1">
                  <c:v>Elaboracipon de proyectos juridicos de demandas.</c:v>
                </c:pt>
                <c:pt idx="2">
                  <c:v>Presentación de recursos necesarios de jucios de garantia.</c:v>
                </c:pt>
              </c:strCache>
            </c:strRef>
          </c:cat>
          <c:val>
            <c:numRef>
              <c:f>'Actividades 14 ASJ'!$C$6:$E$6</c:f>
              <c:numCache>
                <c:formatCode>0.00%</c:formatCode>
                <c:ptCount val="3"/>
                <c:pt idx="0">
                  <c:v>0.88</c:v>
                </c:pt>
                <c:pt idx="1">
                  <c:v>0.82</c:v>
                </c:pt>
                <c:pt idx="2">
                  <c:v>0.78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1272-42B7-B251-4173278E37F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86354224"/>
        <c:axId val="86365200"/>
      </c:lineChart>
      <c:catAx>
        <c:axId val="8635579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9050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86360496"/>
        <c:crosses val="autoZero"/>
        <c:auto val="1"/>
        <c:lblAlgn val="ctr"/>
        <c:lblOffset val="100"/>
        <c:noMultiLvlLbl val="0"/>
      </c:catAx>
      <c:valAx>
        <c:axId val="86360496"/>
        <c:scaling>
          <c:orientation val="minMax"/>
          <c:max val="300"/>
          <c:min val="0"/>
        </c:scaling>
        <c:delete val="0"/>
        <c:axPos val="l"/>
        <c:majorGridlines>
          <c:spPr>
            <a:ln>
              <a:solidFill>
                <a:schemeClr val="tx1">
                  <a:lumMod val="15000"/>
                  <a:lumOff val="85000"/>
                </a:schemeClr>
              </a:solidFill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900" b="1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Unidades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900" b="1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86355792"/>
        <c:crosses val="autoZero"/>
        <c:crossBetween val="between"/>
        <c:majorUnit val="30"/>
      </c:valAx>
      <c:valAx>
        <c:axId val="86365200"/>
        <c:scaling>
          <c:orientation val="minMax"/>
          <c:max val="5.6"/>
          <c:min val="0"/>
        </c:scaling>
        <c:delete val="0"/>
        <c:axPos val="r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900" b="1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Avance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900" b="1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0.0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86354224"/>
        <c:crosses val="max"/>
        <c:crossBetween val="between"/>
      </c:valAx>
      <c:catAx>
        <c:axId val="86354224"/>
        <c:scaling>
          <c:orientation val="minMax"/>
        </c:scaling>
        <c:delete val="1"/>
        <c:axPos val="t"/>
        <c:numFmt formatCode="General" sourceLinked="1"/>
        <c:majorTickMark val="none"/>
        <c:minorTickMark val="none"/>
        <c:tickLblPos val="nextTo"/>
        <c:crossAx val="86365200"/>
        <c:crosses val="max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MX"/>
    </a:p>
  </c:txPr>
  <c:externalData r:id="rId3">
    <c:autoUpdate val="0"/>
  </c:externalData>
</c:chartSpace>
</file>

<file path=ppt/charts/chart2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MX" dirty="0"/>
              <a:t>Metas alcanzadas durante el tercer trimestre del 2025</a:t>
            </a:r>
            <a:r>
              <a:rPr lang="es-MX" baseline="0" dirty="0"/>
              <a:t> </a:t>
            </a:r>
            <a:r>
              <a:rPr lang="es-MX" dirty="0"/>
              <a:t>en unidades y porcentaje por componente Archivos Municipales.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'Componente 12 3T23'!$C$2:$C$3</c:f>
              <c:strCache>
                <c:ptCount val="2"/>
                <c:pt idx="0">
                  <c:v>Metas alcanzadas durante el 3 trimestre del 2023 en unidades y porcentaje por componente</c:v>
                </c:pt>
                <c:pt idx="1">
                  <c:v>Archivos Municipales.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'Componente 12 3T23'!$B$4:$B$6</c:f>
              <c:strCache>
                <c:ptCount val="2"/>
                <c:pt idx="0">
                  <c:v>Meta Planeada</c:v>
                </c:pt>
                <c:pt idx="1">
                  <c:v>Meta Alcanzada</c:v>
                </c:pt>
              </c:strCache>
            </c:strRef>
          </c:cat>
          <c:val>
            <c:numRef>
              <c:f>'Componente 12 3T23'!$C$4:$C$6</c:f>
              <c:numCache>
                <c:formatCode>General</c:formatCode>
                <c:ptCount val="3"/>
                <c:pt idx="0">
                  <c:v>635</c:v>
                </c:pt>
                <c:pt idx="1">
                  <c:v>10</c:v>
                </c:pt>
                <c:pt idx="2" formatCode="0.00%">
                  <c:v>1.5748031496062992E-2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47E-4C91-81DC-E8223FB4BF2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322832384"/>
        <c:axId val="322841504"/>
      </c:barChart>
      <c:catAx>
        <c:axId val="32283238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322841504"/>
        <c:crosses val="autoZero"/>
        <c:auto val="1"/>
        <c:lblAlgn val="ctr"/>
        <c:lblOffset val="100"/>
        <c:noMultiLvlLbl val="0"/>
      </c:catAx>
      <c:valAx>
        <c:axId val="32284150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322832384"/>
        <c:crosses val="autoZero"/>
        <c:crossBetween val="between"/>
      </c:valAx>
      <c:dTable>
        <c:showHorzBorder val="1"/>
        <c:showVertBorder val="1"/>
        <c:showOutline val="1"/>
        <c:showKeys val="1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0" spcFirstLastPara="1" vertOverflow="ellipsis" vert="horz" wrap="square" anchor="ctr" anchorCtr="1"/>
          <a:lstStyle/>
          <a:p>
            <a:pPr rtl="0"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</c:dTable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MX"/>
    </a:p>
  </c:txPr>
  <c:externalData r:id="rId3">
    <c:autoUpdate val="0"/>
  </c:externalData>
</c:chartSpace>
</file>

<file path=ppt/charts/chart2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00" b="1" i="0" u="none" strike="noStrike" kern="1200" cap="all" spc="150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MX"/>
              <a:t>METAS PLANEADAS Y ALCANZADAS A NIVEL ACTIVIDAD </a:t>
            </a:r>
          </a:p>
          <a:p>
            <a:pPr>
              <a:defRPr/>
            </a:pPr>
            <a:r>
              <a:rPr lang="es-US"/>
              <a:t>TERCER </a:t>
            </a:r>
            <a:r>
              <a:rPr lang="es-MX"/>
              <a:t>TRIMESTRE 2025</a:t>
            </a:r>
          </a:p>
          <a:p>
            <a:pPr>
              <a:defRPr/>
            </a:pPr>
            <a:r>
              <a:rPr lang="es-MX"/>
              <a:t>EN UNIDADES Y PORCENTAJE DE AVANCE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1" i="0" u="none" strike="noStrike" kern="1200" cap="all" spc="150" baseline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'Actividades 12 3T23'!$B$4</c:f>
              <c:strCache>
                <c:ptCount val="1"/>
                <c:pt idx="0">
                  <c:v>Meta Planeada</c:v>
                </c:pt>
              </c:strCache>
            </c:strRef>
          </c:tx>
          <c:spPr>
            <a:pattFill prst="narHorz">
              <a:fgClr>
                <a:schemeClr val="accent1"/>
              </a:fgClr>
              <a:bgClr>
                <a:schemeClr val="accent1">
                  <a:lumMod val="20000"/>
                  <a:lumOff val="80000"/>
                </a:schemeClr>
              </a:bgClr>
            </a:pattFill>
            <a:ln>
              <a:noFill/>
            </a:ln>
            <a:effectLst>
              <a:innerShdw blurRad="114300">
                <a:schemeClr val="accent1"/>
              </a:innerShdw>
            </a:effectLst>
          </c:spPr>
          <c:invertIfNegative val="0"/>
          <c:cat>
            <c:strRef>
              <c:f>'Actividades 12 3T23'!$C$3:$G$3</c:f>
              <c:strCache>
                <c:ptCount val="5"/>
                <c:pt idx="0">
                  <c:v>Solicitudes de bajas documentales.</c:v>
                </c:pt>
                <c:pt idx="1">
                  <c:v>Transferencias primarias</c:v>
                </c:pt>
                <c:pt idx="2">
                  <c:v>Instrumento de Control y consultas.</c:v>
                </c:pt>
                <c:pt idx="3">
                  <c:v>Asesoria en materia de baja</c:v>
                </c:pt>
                <c:pt idx="4">
                  <c:v>Capacitaciones en materia de archivo.</c:v>
                </c:pt>
              </c:strCache>
            </c:strRef>
          </c:cat>
          <c:val>
            <c:numRef>
              <c:f>'Actividades 12 3T23'!$C$4:$G$4</c:f>
              <c:numCache>
                <c:formatCode>General</c:formatCode>
                <c:ptCount val="5"/>
                <c:pt idx="0">
                  <c:v>30</c:v>
                </c:pt>
                <c:pt idx="1">
                  <c:v>4</c:v>
                </c:pt>
                <c:pt idx="2">
                  <c:v>100</c:v>
                </c:pt>
                <c:pt idx="3">
                  <c:v>50</c:v>
                </c:pt>
                <c:pt idx="4">
                  <c:v>30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4BE-4731-96DF-4ED3DA2E9563}"/>
            </c:ext>
          </c:extLst>
        </c:ser>
        <c:ser>
          <c:idx val="1"/>
          <c:order val="1"/>
          <c:tx>
            <c:strRef>
              <c:f>'Actividades 12 3T23'!$B$5</c:f>
              <c:strCache>
                <c:ptCount val="1"/>
                <c:pt idx="0">
                  <c:v>Meta Alcanzada</c:v>
                </c:pt>
              </c:strCache>
            </c:strRef>
          </c:tx>
          <c:spPr>
            <a:pattFill prst="narHorz">
              <a:fgClr>
                <a:schemeClr val="accent2"/>
              </a:fgClr>
              <a:bgClr>
                <a:schemeClr val="accent2">
                  <a:lumMod val="20000"/>
                  <a:lumOff val="80000"/>
                </a:schemeClr>
              </a:bgClr>
            </a:pattFill>
            <a:ln>
              <a:noFill/>
            </a:ln>
            <a:effectLst>
              <a:innerShdw blurRad="114300">
                <a:schemeClr val="accent2"/>
              </a:innerShdw>
            </a:effectLst>
          </c:spPr>
          <c:invertIfNegative val="0"/>
          <c:cat>
            <c:strRef>
              <c:f>'Actividades 12 3T23'!$C$3:$G$3</c:f>
              <c:strCache>
                <c:ptCount val="5"/>
                <c:pt idx="0">
                  <c:v>Solicitudes de bajas documentales.</c:v>
                </c:pt>
                <c:pt idx="1">
                  <c:v>Transferencias primarias</c:v>
                </c:pt>
                <c:pt idx="2">
                  <c:v>Instrumento de Control y consultas.</c:v>
                </c:pt>
                <c:pt idx="3">
                  <c:v>Asesoria en materia de baja</c:v>
                </c:pt>
                <c:pt idx="4">
                  <c:v>Capacitaciones en materia de archivo.</c:v>
                </c:pt>
              </c:strCache>
            </c:strRef>
          </c:cat>
          <c:val>
            <c:numRef>
              <c:f>'Actividades 12 3T23'!$C$5:$G$5</c:f>
              <c:numCache>
                <c:formatCode>General</c:formatCode>
                <c:ptCount val="5"/>
                <c:pt idx="0">
                  <c:v>9</c:v>
                </c:pt>
                <c:pt idx="1">
                  <c:v>5</c:v>
                </c:pt>
                <c:pt idx="2">
                  <c:v>0</c:v>
                </c:pt>
                <c:pt idx="3">
                  <c:v>42</c:v>
                </c:pt>
                <c:pt idx="4">
                  <c:v>489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C4BE-4731-96DF-4ED3DA2E956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427801992"/>
        <c:axId val="427807088"/>
      </c:barChart>
      <c:lineChart>
        <c:grouping val="standard"/>
        <c:varyColors val="0"/>
        <c:ser>
          <c:idx val="2"/>
          <c:order val="2"/>
          <c:tx>
            <c:v>Porcentaje de avance</c:v>
          </c:tx>
          <c:spPr>
            <a:ln w="28575" cap="rnd">
              <a:solidFill>
                <a:schemeClr val="accent3"/>
              </a:solidFill>
              <a:round/>
            </a:ln>
            <a:effectLst/>
          </c:spPr>
          <c:marker>
            <c:symbol val="none"/>
          </c:marker>
          <c:cat>
            <c:strRef>
              <c:f>'Actividades 12 3T23'!$C$3:$G$3</c:f>
              <c:strCache>
                <c:ptCount val="5"/>
                <c:pt idx="0">
                  <c:v>Solicitudes de bajas documentales.</c:v>
                </c:pt>
                <c:pt idx="1">
                  <c:v>Transferencias primarias</c:v>
                </c:pt>
                <c:pt idx="2">
                  <c:v>Instrumento de Control y consultas.</c:v>
                </c:pt>
                <c:pt idx="3">
                  <c:v>Asesoria en materia de baja</c:v>
                </c:pt>
                <c:pt idx="4">
                  <c:v>Capacitaciones en materia de archivo.</c:v>
                </c:pt>
              </c:strCache>
            </c:strRef>
          </c:cat>
          <c:val>
            <c:numRef>
              <c:f>'Actividades 12 3T23'!$C$6:$G$6</c:f>
              <c:numCache>
                <c:formatCode>0.00%</c:formatCode>
                <c:ptCount val="5"/>
                <c:pt idx="0">
                  <c:v>0.3</c:v>
                </c:pt>
                <c:pt idx="1">
                  <c:v>1.25</c:v>
                </c:pt>
                <c:pt idx="2">
                  <c:v>1</c:v>
                </c:pt>
                <c:pt idx="3">
                  <c:v>0.84</c:v>
                </c:pt>
                <c:pt idx="4">
                  <c:v>16.3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C4BE-4731-96DF-4ED3DA2E956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427808656"/>
        <c:axId val="427810224"/>
      </c:lineChart>
      <c:catAx>
        <c:axId val="42780199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9050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427807088"/>
        <c:crosses val="autoZero"/>
        <c:auto val="1"/>
        <c:lblAlgn val="ctr"/>
        <c:lblOffset val="100"/>
        <c:noMultiLvlLbl val="0"/>
      </c:catAx>
      <c:valAx>
        <c:axId val="427807088"/>
        <c:scaling>
          <c:orientation val="minMax"/>
          <c:max val="250"/>
        </c:scaling>
        <c:delete val="0"/>
        <c:axPos val="l"/>
        <c:majorGridlines>
          <c:spPr>
            <a:ln>
              <a:solidFill>
                <a:schemeClr val="tx1">
                  <a:lumMod val="15000"/>
                  <a:lumOff val="85000"/>
                </a:schemeClr>
              </a:solidFill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900" b="1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Unidades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900" b="1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427801992"/>
        <c:crosses val="autoZero"/>
        <c:crossBetween val="between"/>
        <c:majorUnit val="10"/>
      </c:valAx>
      <c:valAx>
        <c:axId val="427810224"/>
        <c:scaling>
          <c:orientation val="minMax"/>
        </c:scaling>
        <c:delete val="0"/>
        <c:axPos val="r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900" b="1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Avance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900" b="1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0.0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427808656"/>
        <c:crosses val="max"/>
        <c:crossBetween val="between"/>
      </c:valAx>
      <c:catAx>
        <c:axId val="427808656"/>
        <c:scaling>
          <c:orientation val="minMax"/>
        </c:scaling>
        <c:delete val="1"/>
        <c:axPos val="t"/>
        <c:numFmt formatCode="General" sourceLinked="1"/>
        <c:majorTickMark val="none"/>
        <c:minorTickMark val="none"/>
        <c:tickLblPos val="nextTo"/>
        <c:crossAx val="427810224"/>
        <c:crosses val="max"/>
        <c:auto val="1"/>
        <c:lblAlgn val="ctr"/>
        <c:lblOffset val="100"/>
        <c:noMultiLvlLbl val="0"/>
      </c:catAx>
      <c:dTable>
        <c:showHorzBorder val="1"/>
        <c:showVertBorder val="1"/>
        <c:showOutline val="1"/>
        <c:showKeys val="1"/>
        <c:spPr>
          <a:noFill/>
          <a:ln w="9525">
            <a:solidFill>
              <a:schemeClr val="tx1">
                <a:lumMod val="15000"/>
                <a:lumOff val="85000"/>
              </a:schemeClr>
            </a:solidFill>
          </a:ln>
          <a:effectLst/>
        </c:spPr>
        <c:txPr>
          <a:bodyPr rot="0" spcFirstLastPara="1" vertOverflow="ellipsis" vert="horz" wrap="square" anchor="ctr" anchorCtr="1"/>
          <a:lstStyle/>
          <a:p>
            <a:pPr rtl="0"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</c:dTable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MX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cap="none" spc="20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MX"/>
              <a:t>METAS LOGRADAS DEL ACUMULADO ANUAL PROGRAMADAS EN EL 2025</a:t>
            </a:r>
          </a:p>
        </c:rich>
      </c:tx>
      <c:layout>
        <c:manualLayout>
          <c:xMode val="edge"/>
          <c:yMode val="edge"/>
          <c:x val="0.10669759759167233"/>
          <c:y val="4.2050668738075987E-3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cap="none" spc="20" baseline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'Propósito1. 3T 23'!$B$10</c:f>
              <c:strCache>
                <c:ptCount val="1"/>
                <c:pt idx="0">
                  <c:v>Meta Planeada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lumMod val="110000"/>
                    <a:satMod val="105000"/>
                    <a:tint val="67000"/>
                  </a:schemeClr>
                </a:gs>
                <a:gs pos="50000">
                  <a:schemeClr val="accent1">
                    <a:lumMod val="105000"/>
                    <a:satMod val="103000"/>
                    <a:tint val="73000"/>
                  </a:schemeClr>
                </a:gs>
                <a:gs pos="100000">
                  <a:schemeClr val="accent1">
                    <a:lumMod val="105000"/>
                    <a:satMod val="109000"/>
                    <a:tint val="81000"/>
                  </a:schemeClr>
                </a:gs>
              </a:gsLst>
              <a:lin ang="5400000" scaled="0"/>
            </a:gradFill>
            <a:ln w="9525" cap="flat" cmpd="sng" algn="ctr">
              <a:solidFill>
                <a:schemeClr val="accent1">
                  <a:shade val="95000"/>
                </a:schemeClr>
              </a:solidFill>
              <a:round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'Propósito1. 3T 23'!$C$3</c:f>
              <c:strCache>
                <c:ptCount val="1"/>
                <c:pt idx="0">
                  <c:v>Ciudadanas(os)</c:v>
                </c:pt>
              </c:strCache>
            </c:strRef>
          </c:cat>
          <c:val>
            <c:numRef>
              <c:f>'Propósito1. 3T 23'!$C$10</c:f>
              <c:numCache>
                <c:formatCode>General</c:formatCode>
                <c:ptCount val="1"/>
                <c:pt idx="0">
                  <c:v>2400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7B4-4C52-98CA-55EEE3299363}"/>
            </c:ext>
          </c:extLst>
        </c:ser>
        <c:ser>
          <c:idx val="1"/>
          <c:order val="1"/>
          <c:tx>
            <c:strRef>
              <c:f>'Propósito1. 3T 23'!$B$11</c:f>
              <c:strCache>
                <c:ptCount val="1"/>
                <c:pt idx="0">
                  <c:v>Meta Alcanzada</c:v>
                </c:pt>
              </c:strCache>
            </c:strRef>
          </c:tx>
          <c:spPr>
            <a:gradFill rotWithShape="1">
              <a:gsLst>
                <a:gs pos="0">
                  <a:schemeClr val="accent3">
                    <a:lumMod val="110000"/>
                    <a:satMod val="105000"/>
                    <a:tint val="67000"/>
                  </a:schemeClr>
                </a:gs>
                <a:gs pos="50000">
                  <a:schemeClr val="accent3">
                    <a:lumMod val="105000"/>
                    <a:satMod val="103000"/>
                    <a:tint val="73000"/>
                  </a:schemeClr>
                </a:gs>
                <a:gs pos="100000">
                  <a:schemeClr val="accent3">
                    <a:lumMod val="105000"/>
                    <a:satMod val="109000"/>
                    <a:tint val="81000"/>
                  </a:schemeClr>
                </a:gs>
              </a:gsLst>
              <a:lin ang="5400000" scaled="0"/>
            </a:gradFill>
            <a:ln w="9525" cap="flat" cmpd="sng" algn="ctr">
              <a:solidFill>
                <a:schemeClr val="accent3">
                  <a:shade val="95000"/>
                </a:schemeClr>
              </a:solidFill>
              <a:round/>
            </a:ln>
            <a:effectLst/>
          </c:spPr>
          <c:invertIfNegative val="0"/>
          <c:dLbls>
            <c:delete val="1"/>
          </c:dLbls>
          <c:cat>
            <c:strRef>
              <c:f>'Propósito1. 3T 23'!$C$3</c:f>
              <c:strCache>
                <c:ptCount val="1"/>
                <c:pt idx="0">
                  <c:v>Ciudadanas(os)</c:v>
                </c:pt>
              </c:strCache>
            </c:strRef>
          </c:cat>
          <c:val>
            <c:numRef>
              <c:f>'Propósito1. 3T 23'!$C$11</c:f>
              <c:numCache>
                <c:formatCode>General</c:formatCode>
                <c:ptCount val="1"/>
                <c:pt idx="0">
                  <c:v>1800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D7B4-4C52-98CA-55EEE3299363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19"/>
        <c:axId val="468044472"/>
        <c:axId val="468045256"/>
      </c:barChart>
      <c:lineChart>
        <c:grouping val="standard"/>
        <c:varyColors val="0"/>
        <c:ser>
          <c:idx val="2"/>
          <c:order val="2"/>
          <c:tx>
            <c:strRef>
              <c:f>'Propósito1. 3T 23'!$B$12</c:f>
              <c:strCache>
                <c:ptCount val="1"/>
                <c:pt idx="0">
                  <c:v>Porcentaje de Avance</c:v>
                </c:pt>
              </c:strCache>
            </c:strRef>
          </c:tx>
          <c:spPr>
            <a:ln w="15875" cap="rnd">
              <a:solidFill>
                <a:schemeClr val="accent5"/>
              </a:solidFill>
              <a:round/>
            </a:ln>
            <a:effectLst/>
          </c:spPr>
          <c:marker>
            <c:symbol val="none"/>
          </c:marker>
          <c:cat>
            <c:strRef>
              <c:f>'Propósito1. 3T 23'!$C$3</c:f>
              <c:strCache>
                <c:ptCount val="1"/>
                <c:pt idx="0">
                  <c:v>Ciudadanas(os)</c:v>
                </c:pt>
              </c:strCache>
            </c:strRef>
          </c:cat>
          <c:val>
            <c:numRef>
              <c:f>'Propósito1. 3T 23'!$C$12</c:f>
              <c:numCache>
                <c:formatCode>0.00%</c:formatCode>
                <c:ptCount val="1"/>
                <c:pt idx="0">
                  <c:v>0.75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D7B4-4C52-98CA-55EEE329936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476459664"/>
        <c:axId val="468046040"/>
      </c:lineChart>
      <c:catAx>
        <c:axId val="46804447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468045256"/>
        <c:crosses val="autoZero"/>
        <c:auto val="1"/>
        <c:lblAlgn val="ctr"/>
        <c:lblOffset val="100"/>
        <c:noMultiLvlLbl val="0"/>
      </c:catAx>
      <c:valAx>
        <c:axId val="468045256"/>
        <c:scaling>
          <c:orientation val="minMax"/>
          <c:max val="4000"/>
          <c:min val="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900" b="0" i="0" u="none" strike="noStrike" kern="1200" cap="all" baseline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Unidades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900" b="0" i="0" u="none" strike="noStrike" kern="1200" cap="all" baseline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468044472"/>
        <c:crosses val="autoZero"/>
        <c:crossBetween val="between"/>
      </c:valAx>
      <c:valAx>
        <c:axId val="468046040"/>
        <c:scaling>
          <c:orientation val="minMax"/>
          <c:max val="1.5"/>
          <c:min val="1"/>
        </c:scaling>
        <c:delete val="0"/>
        <c:axPos val="r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900" b="0" i="0" u="none" strike="noStrike" kern="1200" cap="all" baseline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Porcentaje de Avance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900" b="0" i="0" u="none" strike="noStrike" kern="1200" cap="all" baseline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0.00%" sourceLinked="1"/>
        <c:majorTickMark val="none"/>
        <c:minorTickMark val="none"/>
        <c:tickLblPos val="high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476459664"/>
        <c:crosses val="max"/>
        <c:crossBetween val="between"/>
      </c:valAx>
      <c:catAx>
        <c:axId val="476459664"/>
        <c:scaling>
          <c:orientation val="minMax"/>
        </c:scaling>
        <c:delete val="1"/>
        <c:axPos val="t"/>
        <c:numFmt formatCode="General" sourceLinked="1"/>
        <c:majorTickMark val="none"/>
        <c:minorTickMark val="none"/>
        <c:tickLblPos val="nextTo"/>
        <c:crossAx val="468046040"/>
        <c:crosses val="max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MX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cap="none" spc="20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MX"/>
              <a:t>META PLANEADA Y ALCANZADA A NIVEL COMPONENTE </a:t>
            </a:r>
          </a:p>
          <a:p>
            <a:pPr>
              <a:defRPr/>
            </a:pPr>
            <a:r>
              <a:rPr lang="es-US"/>
              <a:t>TERCER </a:t>
            </a:r>
            <a:r>
              <a:rPr lang="es-MX"/>
              <a:t> TRIMESTRE 2025</a:t>
            </a:r>
          </a:p>
          <a:p>
            <a:pPr>
              <a:defRPr/>
            </a:pPr>
            <a:r>
              <a:rPr lang="es-MX"/>
              <a:t>EN UNIDADES Y PORCENTAJE DE AVANCE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cap="none" spc="20" baseline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'Componente 1 3T23'!$B$4</c:f>
              <c:strCache>
                <c:ptCount val="1"/>
                <c:pt idx="0">
                  <c:v>Meta Planeada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lumMod val="110000"/>
                    <a:satMod val="105000"/>
                    <a:tint val="67000"/>
                  </a:schemeClr>
                </a:gs>
                <a:gs pos="50000">
                  <a:schemeClr val="accent1">
                    <a:lumMod val="105000"/>
                    <a:satMod val="103000"/>
                    <a:tint val="73000"/>
                  </a:schemeClr>
                </a:gs>
                <a:gs pos="100000">
                  <a:schemeClr val="accent1">
                    <a:lumMod val="105000"/>
                    <a:satMod val="109000"/>
                    <a:tint val="81000"/>
                  </a:schemeClr>
                </a:gs>
              </a:gsLst>
              <a:lin ang="5400000" scaled="0"/>
            </a:gradFill>
            <a:ln w="9525" cap="flat" cmpd="sng" algn="ctr">
              <a:solidFill>
                <a:schemeClr val="accent1">
                  <a:shade val="95000"/>
                </a:schemeClr>
              </a:solidFill>
              <a:round/>
            </a:ln>
            <a:effectLst/>
          </c:spPr>
          <c:invertIfNegative val="0"/>
          <c:dLbls>
            <c:dLbl>
              <c:idx val="0"/>
              <c:showLegendKey val="0"/>
              <c:showVal val="1"/>
              <c:showCatName val="0"/>
              <c:showSerName val="1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91AE-4DFF-9BAC-BC80C8B8A888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'Componente 1 3T23'!$C$3</c:f>
              <c:strCache>
                <c:ptCount val="1"/>
                <c:pt idx="0">
                  <c:v>Resoluciones de las demandas ciudadanas.</c:v>
                </c:pt>
              </c:strCache>
            </c:strRef>
          </c:cat>
          <c:val>
            <c:numRef>
              <c:f>'Componente 1 3T23'!$C$4</c:f>
              <c:numCache>
                <c:formatCode>General</c:formatCode>
                <c:ptCount val="1"/>
                <c:pt idx="0">
                  <c:v>625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91AE-4DFF-9BAC-BC80C8B8A888}"/>
            </c:ext>
          </c:extLst>
        </c:ser>
        <c:ser>
          <c:idx val="1"/>
          <c:order val="1"/>
          <c:tx>
            <c:strRef>
              <c:f>'Componente 1 3T23'!$B$5</c:f>
              <c:strCache>
                <c:ptCount val="1"/>
                <c:pt idx="0">
                  <c:v>Meta Alcanzada</c:v>
                </c:pt>
              </c:strCache>
            </c:strRef>
          </c:tx>
          <c:spPr>
            <a:gradFill rotWithShape="1">
              <a:gsLst>
                <a:gs pos="0">
                  <a:schemeClr val="accent2">
                    <a:lumMod val="110000"/>
                    <a:satMod val="105000"/>
                    <a:tint val="67000"/>
                  </a:schemeClr>
                </a:gs>
                <a:gs pos="50000">
                  <a:schemeClr val="accent2">
                    <a:lumMod val="105000"/>
                    <a:satMod val="103000"/>
                    <a:tint val="73000"/>
                  </a:schemeClr>
                </a:gs>
                <a:gs pos="100000">
                  <a:schemeClr val="accent2">
                    <a:lumMod val="105000"/>
                    <a:satMod val="109000"/>
                    <a:tint val="81000"/>
                  </a:schemeClr>
                </a:gs>
              </a:gsLst>
              <a:lin ang="5400000" scaled="0"/>
            </a:gradFill>
            <a:ln w="9525" cap="flat" cmpd="sng" algn="ctr">
              <a:solidFill>
                <a:schemeClr val="accent2">
                  <a:shade val="95000"/>
                </a:schemeClr>
              </a:solidFill>
              <a:round/>
            </a:ln>
            <a:effectLst/>
          </c:spPr>
          <c:invertIfNegative val="0"/>
          <c:dLbls>
            <c:dLbl>
              <c:idx val="0"/>
              <c:showLegendKey val="0"/>
              <c:showVal val="1"/>
              <c:showCatName val="0"/>
              <c:showSerName val="1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91AE-4DFF-9BAC-BC80C8B8A888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'Componente 1 3T23'!$C$3</c:f>
              <c:strCache>
                <c:ptCount val="1"/>
                <c:pt idx="0">
                  <c:v>Resoluciones de las demandas ciudadanas.</c:v>
                </c:pt>
              </c:strCache>
            </c:strRef>
          </c:cat>
          <c:val>
            <c:numRef>
              <c:f>'Componente 1 3T23'!$C$5</c:f>
              <c:numCache>
                <c:formatCode>General</c:formatCode>
                <c:ptCount val="1"/>
                <c:pt idx="0">
                  <c:v>645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91AE-4DFF-9BAC-BC80C8B8A88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476460448"/>
        <c:axId val="476458880"/>
      </c:barChart>
      <c:lineChart>
        <c:grouping val="standard"/>
        <c:varyColors val="0"/>
        <c:ser>
          <c:idx val="2"/>
          <c:order val="2"/>
          <c:tx>
            <c:v>Porcentaje de avance</c:v>
          </c:tx>
          <c:spPr>
            <a:ln w="15875" cap="rnd">
              <a:solidFill>
                <a:schemeClr val="accent3"/>
              </a:solidFill>
              <a:round/>
            </a:ln>
            <a:effectLst/>
          </c:spPr>
          <c:marker>
            <c:symbol val="none"/>
          </c:marker>
          <c:dLbls>
            <c:dLbl>
              <c:idx val="0"/>
              <c:showLegendKey val="0"/>
              <c:showVal val="1"/>
              <c:showCatName val="0"/>
              <c:showSerName val="1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91AE-4DFF-9BAC-BC80C8B8A888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'Componente 1 3T23'!$C$3</c:f>
              <c:strCache>
                <c:ptCount val="1"/>
                <c:pt idx="0">
                  <c:v>Resoluciones de las demandas ciudadanas.</c:v>
                </c:pt>
              </c:strCache>
            </c:strRef>
          </c:cat>
          <c:val>
            <c:numRef>
              <c:f>'Componente 1 3T23'!$C$6</c:f>
              <c:numCache>
                <c:formatCode>0.00%</c:formatCode>
                <c:ptCount val="1"/>
                <c:pt idx="0">
                  <c:v>1.032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5-91AE-4DFF-9BAC-BC80C8B8A88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473448904"/>
        <c:axId val="473448512"/>
      </c:lineChart>
      <c:catAx>
        <c:axId val="47646044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476458880"/>
        <c:crosses val="autoZero"/>
        <c:auto val="1"/>
        <c:lblAlgn val="ctr"/>
        <c:lblOffset val="100"/>
        <c:noMultiLvlLbl val="0"/>
      </c:catAx>
      <c:valAx>
        <c:axId val="476458880"/>
        <c:scaling>
          <c:orientation val="minMax"/>
          <c:max val="30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476460448"/>
        <c:crosses val="autoZero"/>
        <c:crossBetween val="between"/>
        <c:majorUnit val="50"/>
      </c:valAx>
      <c:valAx>
        <c:axId val="473448512"/>
        <c:scaling>
          <c:orientation val="minMax"/>
          <c:max val="1.5"/>
          <c:min val="0"/>
        </c:scaling>
        <c:delete val="0"/>
        <c:axPos val="r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900" b="0" i="0" u="none" strike="noStrike" kern="1200" cap="all" baseline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Porcentaje de Avance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900" b="0" i="0" u="none" strike="noStrike" kern="1200" cap="all" baseline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0.0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473448904"/>
        <c:crosses val="max"/>
        <c:crossBetween val="between"/>
      </c:valAx>
      <c:catAx>
        <c:axId val="473448904"/>
        <c:scaling>
          <c:orientation val="minMax"/>
        </c:scaling>
        <c:delete val="1"/>
        <c:axPos val="t"/>
        <c:numFmt formatCode="General" sourceLinked="1"/>
        <c:majorTickMark val="none"/>
        <c:minorTickMark val="none"/>
        <c:tickLblPos val="nextTo"/>
        <c:crossAx val="473448512"/>
        <c:crosses val="max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MX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MX"/>
              <a:t>METAS PLANEADAS Y ALCANZADAS A NIVEL ACTIVIDAD </a:t>
            </a:r>
          </a:p>
          <a:p>
            <a:pPr>
              <a:defRPr/>
            </a:pPr>
            <a:r>
              <a:rPr lang="es-US"/>
              <a:t>TERCER</a:t>
            </a:r>
            <a:r>
              <a:rPr lang="es-MX"/>
              <a:t> TRIMESTRE 2025</a:t>
            </a:r>
          </a:p>
          <a:p>
            <a:pPr>
              <a:defRPr/>
            </a:pPr>
            <a:r>
              <a:rPr lang="es-MX"/>
              <a:t>EN UNIDADES Y PORCENTAJE DE AVANCE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'Actividades 1 3T23'!$B$4</c:f>
              <c:strCache>
                <c:ptCount val="1"/>
                <c:pt idx="0">
                  <c:v>Meta Planeada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'Actividades 1 3T23'!$C$3:$E$3</c:f>
              <c:strCache>
                <c:ptCount val="3"/>
                <c:pt idx="0">
                  <c:v>Apoyos administrativos y financieros.</c:v>
                </c:pt>
                <c:pt idx="1">
                  <c:v>Gestión de las sesiones de Cabildo</c:v>
                </c:pt>
                <c:pt idx="2">
                  <c:v>Atención a solicitudes formuladas por la ciudadania.</c:v>
                </c:pt>
              </c:strCache>
            </c:strRef>
          </c:cat>
          <c:val>
            <c:numRef>
              <c:f>'Actividades 1 3T23'!$C$4:$E$4</c:f>
              <c:numCache>
                <c:formatCode>General</c:formatCode>
                <c:ptCount val="3"/>
                <c:pt idx="0">
                  <c:v>237</c:v>
                </c:pt>
                <c:pt idx="1">
                  <c:v>7</c:v>
                </c:pt>
                <c:pt idx="2">
                  <c:v>135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107-44B7-AF11-BBE0ECA87EC3}"/>
            </c:ext>
          </c:extLst>
        </c:ser>
        <c:ser>
          <c:idx val="1"/>
          <c:order val="1"/>
          <c:tx>
            <c:strRef>
              <c:f>'Actividades 1 3T23'!$B$5</c:f>
              <c:strCache>
                <c:ptCount val="1"/>
                <c:pt idx="0">
                  <c:v>Meta Alcanzada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'Actividades 1 3T23'!$C$3:$E$3</c:f>
              <c:strCache>
                <c:ptCount val="3"/>
                <c:pt idx="0">
                  <c:v>Apoyos administrativos y financieros.</c:v>
                </c:pt>
                <c:pt idx="1">
                  <c:v>Gestión de las sesiones de Cabildo</c:v>
                </c:pt>
                <c:pt idx="2">
                  <c:v>Atención a solicitudes formuladas por la ciudadania.</c:v>
                </c:pt>
              </c:strCache>
            </c:strRef>
          </c:cat>
          <c:val>
            <c:numRef>
              <c:f>'Actividades 1 3T23'!$C$5:$E$5</c:f>
              <c:numCache>
                <c:formatCode>General</c:formatCode>
                <c:ptCount val="3"/>
                <c:pt idx="0">
                  <c:v>645</c:v>
                </c:pt>
                <c:pt idx="1">
                  <c:v>10</c:v>
                </c:pt>
                <c:pt idx="2">
                  <c:v>627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7107-44B7-AF11-BBE0ECA87EC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86174736"/>
        <c:axId val="86175128"/>
      </c:barChart>
      <c:lineChart>
        <c:grouping val="standard"/>
        <c:varyColors val="0"/>
        <c:ser>
          <c:idx val="2"/>
          <c:order val="2"/>
          <c:tx>
            <c:v>Porcentaje de avance</c:v>
          </c:tx>
          <c:spPr>
            <a:ln w="28575" cap="rnd">
              <a:solidFill>
                <a:schemeClr val="accent3"/>
              </a:solidFill>
              <a:round/>
            </a:ln>
            <a:effectLst/>
          </c:spPr>
          <c:marker>
            <c:symbol val="none"/>
          </c:marker>
          <c:cat>
            <c:strRef>
              <c:f>'Actividades 1 3T23'!$C$3:$E$3</c:f>
              <c:strCache>
                <c:ptCount val="3"/>
                <c:pt idx="0">
                  <c:v>Apoyos administrativos y financieros.</c:v>
                </c:pt>
                <c:pt idx="1">
                  <c:v>Gestión de las sesiones de Cabildo</c:v>
                </c:pt>
                <c:pt idx="2">
                  <c:v>Atención a solicitudes formuladas por la ciudadania.</c:v>
                </c:pt>
              </c:strCache>
            </c:strRef>
          </c:cat>
          <c:val>
            <c:numRef>
              <c:f>'Actividades 1 3T23'!$C$6:$E$6</c:f>
              <c:numCache>
                <c:formatCode>0.00%</c:formatCode>
                <c:ptCount val="3"/>
                <c:pt idx="0">
                  <c:v>2.721518987341772</c:v>
                </c:pt>
                <c:pt idx="1">
                  <c:v>1.4285714285714286</c:v>
                </c:pt>
                <c:pt idx="2">
                  <c:v>4.6444444444444448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7107-44B7-AF11-BBE0ECA87EC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86173952"/>
        <c:axId val="86176696"/>
      </c:lineChart>
      <c:catAx>
        <c:axId val="8617473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86175128"/>
        <c:crosses val="autoZero"/>
        <c:auto val="1"/>
        <c:lblAlgn val="ctr"/>
        <c:lblOffset val="100"/>
        <c:noMultiLvlLbl val="0"/>
      </c:catAx>
      <c:valAx>
        <c:axId val="8617512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86174736"/>
        <c:crosses val="autoZero"/>
        <c:crossBetween val="between"/>
      </c:valAx>
      <c:valAx>
        <c:axId val="86176696"/>
        <c:scaling>
          <c:orientation val="minMax"/>
        </c:scaling>
        <c:delete val="0"/>
        <c:axPos val="r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Avance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0.0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86173952"/>
        <c:crosses val="max"/>
        <c:crossBetween val="between"/>
      </c:valAx>
      <c:catAx>
        <c:axId val="86173952"/>
        <c:scaling>
          <c:orientation val="minMax"/>
        </c:scaling>
        <c:delete val="1"/>
        <c:axPos val="t"/>
        <c:numFmt formatCode="General" sourceLinked="1"/>
        <c:majorTickMark val="none"/>
        <c:minorTickMark val="none"/>
        <c:tickLblPos val="nextTo"/>
        <c:crossAx val="86176696"/>
        <c:crosses val="max"/>
        <c:auto val="1"/>
        <c:lblAlgn val="ctr"/>
        <c:lblOffset val="100"/>
        <c:noMultiLvlLbl val="0"/>
      </c:catAx>
      <c:dTable>
        <c:showHorzBorder val="1"/>
        <c:showVertBorder val="1"/>
        <c:showOutline val="1"/>
        <c:showKeys val="1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0" spcFirstLastPara="1" vertOverflow="ellipsis" vert="horz" wrap="square" anchor="ctr" anchorCtr="1"/>
          <a:lstStyle/>
          <a:p>
            <a:pPr rtl="0"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</c:dTable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MX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1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r>
              <a:rPr lang="es-MX"/>
              <a:t>META PLANEADA Y ALCANZADA A NIVEL COMPONENTE DEL TERCER TRIMESTRE 2025 EN UNIDADES Y PORCENTAJE DE AVANCE</a:t>
            </a:r>
          </a:p>
        </c:rich>
      </c:tx>
      <c:layout>
        <c:manualLayout>
          <c:xMode val="edge"/>
          <c:yMode val="edge"/>
          <c:x val="8.7421782798210834E-2"/>
          <c:y val="2.8295870967211617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baseline="0">
              <a:solidFill>
                <a:schemeClr val="tx2"/>
              </a:solidFill>
              <a:latin typeface="+mn-lt"/>
              <a:ea typeface="+mn-ea"/>
              <a:cs typeface="+mn-cs"/>
            </a:defRPr>
          </a:pPr>
          <a:endParaRPr lang="es-MX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'Componente 7 3T23'!$B$4</c:f>
              <c:strCache>
                <c:ptCount val="1"/>
                <c:pt idx="0">
                  <c:v>Meta Planeada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satMod val="103000"/>
                    <a:lumMod val="102000"/>
                    <a:tint val="94000"/>
                  </a:schemeClr>
                </a:gs>
                <a:gs pos="50000">
                  <a:schemeClr val="accent1">
                    <a:satMod val="110000"/>
                    <a:lumMod val="100000"/>
                    <a:shade val="100000"/>
                  </a:schemeClr>
                </a:gs>
                <a:gs pos="100000">
                  <a:schemeClr val="accent1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2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'Componente 7 3T23'!$C$3</c:f>
              <c:strCache>
                <c:ptCount val="1"/>
                <c:pt idx="0">
                  <c:v>Solicitudes administrativas.</c:v>
                </c:pt>
              </c:strCache>
            </c:strRef>
          </c:cat>
          <c:val>
            <c:numRef>
              <c:f>'Componente 7 3T23'!$C$4</c:f>
              <c:numCache>
                <c:formatCode>General</c:formatCode>
                <c:ptCount val="1"/>
                <c:pt idx="0">
                  <c:v>304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3D5-415D-B440-39264D163A3C}"/>
            </c:ext>
          </c:extLst>
        </c:ser>
        <c:ser>
          <c:idx val="1"/>
          <c:order val="1"/>
          <c:tx>
            <c:strRef>
              <c:f>'Componente 7 3T23'!$B$5</c:f>
              <c:strCache>
                <c:ptCount val="1"/>
                <c:pt idx="0">
                  <c:v>Meta Alcanzada</c:v>
                </c:pt>
              </c:strCache>
            </c:strRef>
          </c:tx>
          <c:spPr>
            <a:gradFill rotWithShape="1">
              <a:gsLst>
                <a:gs pos="0">
                  <a:schemeClr val="accent2">
                    <a:satMod val="103000"/>
                    <a:lumMod val="102000"/>
                    <a:tint val="94000"/>
                  </a:schemeClr>
                </a:gs>
                <a:gs pos="50000">
                  <a:schemeClr val="accent2">
                    <a:satMod val="110000"/>
                    <a:lumMod val="100000"/>
                    <a:shade val="100000"/>
                  </a:schemeClr>
                </a:gs>
                <a:gs pos="100000">
                  <a:schemeClr val="accent2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2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'Componente 7 3T23'!$C$3</c:f>
              <c:strCache>
                <c:ptCount val="1"/>
                <c:pt idx="0">
                  <c:v>Solicitudes administrativas.</c:v>
                </c:pt>
              </c:strCache>
            </c:strRef>
          </c:cat>
          <c:val>
            <c:numRef>
              <c:f>'Componente 7 3T23'!$C$5</c:f>
              <c:numCache>
                <c:formatCode>General</c:formatCode>
                <c:ptCount val="1"/>
                <c:pt idx="0">
                  <c:v>304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43D5-415D-B440-39264D163A3C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19"/>
        <c:axId val="86115336"/>
        <c:axId val="86116904"/>
      </c:barChart>
      <c:lineChart>
        <c:grouping val="standard"/>
        <c:varyColors val="0"/>
        <c:ser>
          <c:idx val="2"/>
          <c:order val="2"/>
          <c:tx>
            <c:v>Porcentaje de avance</c:v>
          </c:tx>
          <c:spPr>
            <a:ln w="31750" cap="rnd">
              <a:solidFill>
                <a:schemeClr val="accent3"/>
              </a:solidFill>
              <a:round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2.6781444285031087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43D5-415D-B440-39264D163A3C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2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'Componente 7 3T23'!$C$3</c:f>
              <c:strCache>
                <c:ptCount val="1"/>
                <c:pt idx="0">
                  <c:v>Solicitudes administrativas.</c:v>
                </c:pt>
              </c:strCache>
            </c:strRef>
          </c:cat>
          <c:val>
            <c:numRef>
              <c:f>'Componente 7 3T23'!$C$6</c:f>
              <c:numCache>
                <c:formatCode>0.00%</c:formatCode>
                <c:ptCount val="1"/>
                <c:pt idx="0">
                  <c:v>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43D5-415D-B440-39264D163A3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86111416"/>
        <c:axId val="86115728"/>
      </c:lineChart>
      <c:catAx>
        <c:axId val="8611533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2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86116904"/>
        <c:crosses val="autoZero"/>
        <c:auto val="1"/>
        <c:lblAlgn val="ctr"/>
        <c:lblOffset val="100"/>
        <c:noMultiLvlLbl val="0"/>
      </c:catAx>
      <c:valAx>
        <c:axId val="86116904"/>
        <c:scaling>
          <c:orientation val="minMax"/>
          <c:max val="250"/>
          <c:min val="60"/>
        </c:scaling>
        <c:delete val="0"/>
        <c:axPos val="l"/>
        <c:majorGridlines>
          <c:spPr>
            <a:ln w="9525" cap="flat" cmpd="sng" algn="ctr">
              <a:solidFill>
                <a:schemeClr val="tx2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900" b="1" i="0" u="none" strike="noStrike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Unidades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900" b="1" i="0" u="none" strike="noStrike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86115336"/>
        <c:crosses val="autoZero"/>
        <c:crossBetween val="between"/>
        <c:majorUnit val="20"/>
      </c:valAx>
      <c:valAx>
        <c:axId val="86115728"/>
        <c:scaling>
          <c:orientation val="minMax"/>
          <c:max val="1.1000000000000001"/>
          <c:min val="0"/>
        </c:scaling>
        <c:delete val="0"/>
        <c:axPos val="r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900" b="1" i="0" u="none" strike="noStrike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Porcentaje de Avance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900" b="1" i="0" u="none" strike="noStrike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0.0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86111416"/>
        <c:crosses val="max"/>
        <c:crossBetween val="between"/>
      </c:valAx>
      <c:catAx>
        <c:axId val="86111416"/>
        <c:scaling>
          <c:orientation val="minMax"/>
        </c:scaling>
        <c:delete val="1"/>
        <c:axPos val="t"/>
        <c:numFmt formatCode="General" sourceLinked="1"/>
        <c:majorTickMark val="none"/>
        <c:minorTickMark val="none"/>
        <c:tickLblPos val="nextTo"/>
        <c:crossAx val="86115728"/>
        <c:crosses val="max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2"/>
              </a:solidFill>
              <a:latin typeface="+mn-lt"/>
              <a:ea typeface="+mn-ea"/>
              <a:cs typeface="+mn-cs"/>
            </a:defRPr>
          </a:pPr>
          <a:endParaRPr lang="es-MX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MX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1" i="0" u="none" strike="noStrike" kern="1200" cap="none" spc="0" normalizeH="0" baseline="0">
                <a:solidFill>
                  <a:schemeClr val="dk1">
                    <a:lumMod val="50000"/>
                    <a:lumOff val="50000"/>
                  </a:schemeClr>
                </a:solidFill>
                <a:latin typeface="+mj-lt"/>
                <a:ea typeface="+mj-ea"/>
                <a:cs typeface="+mj-cs"/>
              </a:defRPr>
            </a:pPr>
            <a:r>
              <a:rPr lang="es-MX"/>
              <a:t>Metas alcanzadas durante el Tercer Trimestre del 2025 en unidades y porcentaje por actividad.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cap="none" spc="0" normalizeH="0" baseline="0">
              <a:solidFill>
                <a:schemeClr val="dk1">
                  <a:lumMod val="50000"/>
                  <a:lumOff val="50000"/>
                </a:schemeClr>
              </a:solidFill>
              <a:latin typeface="+mj-lt"/>
              <a:ea typeface="+mj-ea"/>
              <a:cs typeface="+mj-cs"/>
            </a:defRPr>
          </a:pPr>
          <a:endParaRPr lang="es-MX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'Actividades 7 3T23'!$B$4</c:f>
              <c:strCache>
                <c:ptCount val="1"/>
                <c:pt idx="0">
                  <c:v>Meta Planeada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'Actividades 7 3T23'!$C$3:$E$3</c:f>
              <c:strCache>
                <c:ptCount val="3"/>
                <c:pt idx="0">
                  <c:v>Documentos de movimientos de personal.</c:v>
                </c:pt>
                <c:pt idx="1">
                  <c:v>Gestiones Técnicas.</c:v>
                </c:pt>
                <c:pt idx="2">
                  <c:v>Solicitudes de Recursos Materiales. </c:v>
                </c:pt>
              </c:strCache>
            </c:strRef>
          </c:cat>
          <c:val>
            <c:numRef>
              <c:f>'Actividades 7 3T23'!$C$4:$E$4</c:f>
              <c:numCache>
                <c:formatCode>General</c:formatCode>
                <c:ptCount val="3"/>
                <c:pt idx="0">
                  <c:v>42</c:v>
                </c:pt>
                <c:pt idx="1">
                  <c:v>98</c:v>
                </c:pt>
                <c:pt idx="2">
                  <c:v>164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DC4-406A-A2AB-D63BD7882C3D}"/>
            </c:ext>
          </c:extLst>
        </c:ser>
        <c:ser>
          <c:idx val="1"/>
          <c:order val="1"/>
          <c:tx>
            <c:strRef>
              <c:f>'Actividades 7 3T23'!$B$5</c:f>
              <c:strCache>
                <c:ptCount val="1"/>
                <c:pt idx="0">
                  <c:v>Meta Alcanzada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'Actividades 7 3T23'!$C$3:$E$3</c:f>
              <c:strCache>
                <c:ptCount val="3"/>
                <c:pt idx="0">
                  <c:v>Documentos de movimientos de personal.</c:v>
                </c:pt>
                <c:pt idx="1">
                  <c:v>Gestiones Técnicas.</c:v>
                </c:pt>
                <c:pt idx="2">
                  <c:v>Solicitudes de Recursos Materiales. </c:v>
                </c:pt>
              </c:strCache>
            </c:strRef>
          </c:cat>
          <c:val>
            <c:numRef>
              <c:f>'Actividades 7 3T23'!$C$5:$E$5</c:f>
              <c:numCache>
                <c:formatCode>General</c:formatCode>
                <c:ptCount val="3"/>
                <c:pt idx="0">
                  <c:v>42</c:v>
                </c:pt>
                <c:pt idx="1">
                  <c:v>98</c:v>
                </c:pt>
                <c:pt idx="2">
                  <c:v>164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DDC4-406A-A2AB-D63BD7882C3D}"/>
            </c:ext>
          </c:extLst>
        </c:ser>
        <c:ser>
          <c:idx val="2"/>
          <c:order val="2"/>
          <c:tx>
            <c:strRef>
              <c:f>'Actividades 7 3T23'!$B$6</c:f>
              <c:strCache>
                <c:ptCount val="1"/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'Actividades 7 3T23'!$C$3:$E$3</c:f>
              <c:strCache>
                <c:ptCount val="3"/>
                <c:pt idx="0">
                  <c:v>Documentos de movimientos de personal.</c:v>
                </c:pt>
                <c:pt idx="1">
                  <c:v>Gestiones Técnicas.</c:v>
                </c:pt>
                <c:pt idx="2">
                  <c:v>Solicitudes de Recursos Materiales. </c:v>
                </c:pt>
              </c:strCache>
            </c:strRef>
          </c:cat>
          <c:val>
            <c:numRef>
              <c:f>'Actividades 7 3T23'!$C$6:$E$6</c:f>
              <c:numCache>
                <c:formatCode>0.00%</c:formatCode>
                <c:ptCount val="3"/>
                <c:pt idx="0">
                  <c:v>1</c:v>
                </c:pt>
                <c:pt idx="1">
                  <c:v>1</c:v>
                </c:pt>
                <c:pt idx="2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DDC4-406A-A2AB-D63BD7882C3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255130176"/>
        <c:axId val="1255129696"/>
      </c:barChart>
      <c:catAx>
        <c:axId val="125513017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dk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cap="none" spc="0" normalizeH="0" baseline="0">
                <a:solidFill>
                  <a:schemeClr val="dk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1255129696"/>
        <c:crosses val="autoZero"/>
        <c:auto val="1"/>
        <c:lblAlgn val="ctr"/>
        <c:lblOffset val="100"/>
        <c:noMultiLvlLbl val="0"/>
      </c:catAx>
      <c:valAx>
        <c:axId val="125512969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dk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900" b="1" i="0" u="none" strike="noStrike" kern="1200" baseline="0">
                  <a:solidFill>
                    <a:schemeClr val="dk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dk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1255130176"/>
        <c:crosses val="autoZero"/>
        <c:crossBetween val="between"/>
      </c:valAx>
      <c:dTable>
        <c:showHorzBorder val="1"/>
        <c:showVertBorder val="1"/>
        <c:showOutline val="1"/>
        <c:showKeys val="1"/>
        <c:spPr>
          <a:noFill/>
          <a:ln w="9525" cap="flat" cmpd="sng" algn="ctr">
            <a:solidFill>
              <a:schemeClr val="dk1">
                <a:lumMod val="15000"/>
                <a:lumOff val="85000"/>
              </a:schemeClr>
            </a:solidFill>
            <a:round/>
          </a:ln>
          <a:effectLst/>
        </c:spPr>
        <c:txPr>
          <a:bodyPr rot="0" spcFirstLastPara="1" vertOverflow="ellipsis" vert="horz" wrap="square" anchor="ctr" anchorCtr="1"/>
          <a:lstStyle/>
          <a:p>
            <a:pPr rtl="0">
              <a:defRPr sz="800" b="0" i="0" u="none" strike="noStrike" kern="1200" baseline="0">
                <a:solidFill>
                  <a:schemeClr val="dk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</c:dTable>
      <c:spPr>
        <a:pattFill prst="ltDnDiag">
          <a:fgClr>
            <a:schemeClr val="dk1">
              <a:lumMod val="15000"/>
              <a:lumOff val="85000"/>
            </a:schemeClr>
          </a:fgClr>
          <a:bgClr>
            <a:schemeClr val="lt1"/>
          </a:bgClr>
        </a:pattFill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solidFill>
      <a:schemeClr val="lt1"/>
    </a:solidFill>
    <a:ln w="9525" cap="flat" cmpd="sng" algn="ctr">
      <a:solidFill>
        <a:schemeClr val="dk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es-MX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MX" dirty="0"/>
              <a:t>META PLANEADA Y ALCANZADA A NIVEL COMPONENTE </a:t>
            </a:r>
          </a:p>
          <a:p>
            <a:pPr>
              <a:defRPr/>
            </a:pPr>
            <a:r>
              <a:rPr lang="es-US" dirty="0"/>
              <a:t>TERCER</a:t>
            </a:r>
            <a:r>
              <a:rPr lang="es-MX" dirty="0"/>
              <a:t> TRIMESTRE 2025</a:t>
            </a:r>
          </a:p>
          <a:p>
            <a:pPr>
              <a:defRPr/>
            </a:pPr>
            <a:r>
              <a:rPr lang="es-MX" dirty="0"/>
              <a:t>EN UNIDADES Y PORCENTAJE DE AVANCE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'[GRAFICAS BASE PARA LA PRESENTACION TRIMESTRAL^.xlsx]Componente DRHH'!$B$4</c:f>
              <c:strCache>
                <c:ptCount val="1"/>
                <c:pt idx="0">
                  <c:v>Meta Planeada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'[GRAFICAS BASE PARA LA PRESENTACION TRIMESTRAL^.xlsx]Componente DRHH'!$C$3</c:f>
              <c:strCache>
                <c:ptCount val="1"/>
                <c:pt idx="0">
                  <c:v>Atención a quejas y recomendaciones en materia de Derechos Humanos brindadas </c:v>
                </c:pt>
              </c:strCache>
            </c:strRef>
          </c:cat>
          <c:val>
            <c:numRef>
              <c:f>'[GRAFICAS BASE PARA LA PRESENTACION TRIMESTRAL^.xlsx]Componente DRHH'!$C$4</c:f>
              <c:numCache>
                <c:formatCode>General</c:formatCode>
                <c:ptCount val="1"/>
                <c:pt idx="0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1DA-4911-B5CD-E26DA8957157}"/>
            </c:ext>
          </c:extLst>
        </c:ser>
        <c:ser>
          <c:idx val="1"/>
          <c:order val="1"/>
          <c:tx>
            <c:strRef>
              <c:f>'[GRAFICAS BASE PARA LA PRESENTACION TRIMESTRAL^.xlsx]Componente DRHH'!$B$5</c:f>
              <c:strCache>
                <c:ptCount val="1"/>
                <c:pt idx="0">
                  <c:v>Meta Alcanzada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'[GRAFICAS BASE PARA LA PRESENTACION TRIMESTRAL^.xlsx]Componente DRHH'!$C$3</c:f>
              <c:strCache>
                <c:ptCount val="1"/>
                <c:pt idx="0">
                  <c:v>Atención a quejas y recomendaciones en materia de Derechos Humanos brindadas </c:v>
                </c:pt>
              </c:strCache>
            </c:strRef>
          </c:cat>
          <c:val>
            <c:numRef>
              <c:f>'[GRAFICAS BASE PARA LA PRESENTACION TRIMESTRAL^.xlsx]Componente DRHH'!$C$5</c:f>
              <c:numCache>
                <c:formatCode>General</c:formatCode>
                <c:ptCount val="1"/>
                <c:pt idx="0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71DA-4911-B5CD-E26DA895715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86356184"/>
        <c:axId val="86364416"/>
      </c:barChart>
      <c:lineChart>
        <c:grouping val="standard"/>
        <c:varyColors val="0"/>
        <c:ser>
          <c:idx val="2"/>
          <c:order val="2"/>
          <c:tx>
            <c:v>Porcentaje de avance</c:v>
          </c:tx>
          <c:spPr>
            <a:ln w="28575" cap="rnd">
              <a:solidFill>
                <a:schemeClr val="accent3"/>
              </a:solidFill>
              <a:round/>
            </a:ln>
            <a:effectLst/>
          </c:spPr>
          <c:marker>
            <c:symbol val="none"/>
          </c:marker>
          <c:cat>
            <c:strRef>
              <c:f>'[GRAFICAS BASE PARA LA PRESENTACION TRIMESTRAL^.xlsx]Componente DRHH'!$C$3</c:f>
              <c:strCache>
                <c:ptCount val="1"/>
                <c:pt idx="0">
                  <c:v>Atención a quejas y recomendaciones en materia de Derechos Humanos brindadas </c:v>
                </c:pt>
              </c:strCache>
            </c:strRef>
          </c:cat>
          <c:val>
            <c:numRef>
              <c:f>'[GRAFICAS BASE PARA LA PRESENTACION TRIMESTRAL^.xlsx]Componente DRHH'!$C$6</c:f>
              <c:numCache>
                <c:formatCode>0.00%</c:formatCode>
                <c:ptCount val="1"/>
                <c:pt idx="0">
                  <c:v>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71DA-4911-B5CD-E26DA895715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86356576"/>
        <c:axId val="86356968"/>
      </c:lineChart>
      <c:catAx>
        <c:axId val="8635618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86364416"/>
        <c:crosses val="autoZero"/>
        <c:auto val="1"/>
        <c:lblAlgn val="ctr"/>
        <c:lblOffset val="100"/>
        <c:noMultiLvlLbl val="0"/>
      </c:catAx>
      <c:valAx>
        <c:axId val="86364416"/>
        <c:scaling>
          <c:orientation val="minMax"/>
          <c:max val="24"/>
          <c:min val="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Unidades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86356184"/>
        <c:crosses val="autoZero"/>
        <c:crossBetween val="between"/>
        <c:majorUnit val="6"/>
      </c:valAx>
      <c:valAx>
        <c:axId val="86356968"/>
        <c:scaling>
          <c:orientation val="minMax"/>
          <c:max val="1.04"/>
          <c:min val="0"/>
        </c:scaling>
        <c:delete val="0"/>
        <c:axPos val="r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Porcentaje de Avance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0.0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86356576"/>
        <c:crosses val="max"/>
        <c:crossBetween val="between"/>
      </c:valAx>
      <c:catAx>
        <c:axId val="86356576"/>
        <c:scaling>
          <c:orientation val="minMax"/>
        </c:scaling>
        <c:delete val="1"/>
        <c:axPos val="t"/>
        <c:numFmt formatCode="General" sourceLinked="1"/>
        <c:majorTickMark val="none"/>
        <c:minorTickMark val="none"/>
        <c:tickLblPos val="nextTo"/>
        <c:crossAx val="86356968"/>
        <c:crosses val="max"/>
        <c:auto val="1"/>
        <c:lblAlgn val="ctr"/>
        <c:lblOffset val="100"/>
        <c:noMultiLvlLbl val="0"/>
      </c:catAx>
      <c:dTable>
        <c:showHorzBorder val="1"/>
        <c:showVertBorder val="1"/>
        <c:showOutline val="1"/>
        <c:showKeys val="1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0" spcFirstLastPara="1" vertOverflow="ellipsis" vert="horz" wrap="square" anchor="ctr" anchorCtr="1"/>
          <a:lstStyle/>
          <a:p>
            <a:pPr rtl="0"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</c:dTable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MX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MX" sz="1400" b="0" i="0" u="none" strike="noStrike" kern="1200" spc="0" baseline="0">
                <a:solidFill>
                  <a:sysClr val="windowText" lastClr="000000">
                    <a:lumMod val="65000"/>
                    <a:lumOff val="35000"/>
                  </a:sysClr>
                </a:solidFill>
              </a:rPr>
              <a:t>META PLANEADA Y ALCANZADA A NIVEL COMPONENTE </a:t>
            </a:r>
          </a:p>
          <a:p>
            <a:pPr>
              <a:defRPr/>
            </a:pPr>
            <a:r>
              <a:rPr lang="es-US" sz="1400" b="0" i="0" u="none" strike="noStrike" kern="1200" spc="0" baseline="0">
                <a:solidFill>
                  <a:sysClr val="windowText" lastClr="000000">
                    <a:lumMod val="65000"/>
                    <a:lumOff val="35000"/>
                  </a:sysClr>
                </a:solidFill>
              </a:rPr>
              <a:t>TERCER</a:t>
            </a:r>
            <a:r>
              <a:rPr lang="es-MX" sz="1400" b="0" i="0" u="none" strike="noStrike" kern="1200" spc="0" baseline="0">
                <a:solidFill>
                  <a:sysClr val="windowText" lastClr="000000">
                    <a:lumMod val="65000"/>
                    <a:lumOff val="35000"/>
                  </a:sysClr>
                </a:solidFill>
              </a:rPr>
              <a:t> TRIMESTRE 2025</a:t>
            </a:r>
          </a:p>
          <a:p>
            <a:pPr>
              <a:defRPr/>
            </a:pPr>
            <a:r>
              <a:rPr lang="es-MX" sz="1400" b="0" i="0" u="none" strike="noStrike" kern="1200" spc="0" baseline="0">
                <a:solidFill>
                  <a:sysClr val="windowText" lastClr="000000">
                    <a:lumMod val="65000"/>
                    <a:lumOff val="35000"/>
                  </a:sysClr>
                </a:solidFill>
              </a:rPr>
              <a:t>EN UNIDADES Y PORCENTAJE DE AVANCE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'Actividad Derechos Human'!$C$3</c:f>
              <c:strCache>
                <c:ptCount val="1"/>
                <c:pt idx="0">
                  <c:v>Asesorias juridicas, capacitación y atención a quejas en materia de Derechos Humanos 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'Actividad Derechos Human'!$B$4:$B$6</c:f>
              <c:strCache>
                <c:ptCount val="2"/>
                <c:pt idx="0">
                  <c:v>Meta Planeada</c:v>
                </c:pt>
                <c:pt idx="1">
                  <c:v>Meta Alcanzada</c:v>
                </c:pt>
              </c:strCache>
            </c:strRef>
          </c:cat>
          <c:val>
            <c:numRef>
              <c:f>'Actividad Derechos Human'!$C$4:$C$6</c:f>
              <c:numCache>
                <c:formatCode>General</c:formatCode>
                <c:ptCount val="3"/>
                <c:pt idx="0">
                  <c:v>10</c:v>
                </c:pt>
                <c:pt idx="1">
                  <c:v>10</c:v>
                </c:pt>
                <c:pt idx="2" formatCode="0.00%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58F-4C49-904F-060520952C80}"/>
            </c:ext>
          </c:extLst>
        </c:ser>
        <c:ser>
          <c:idx val="1"/>
          <c:order val="1"/>
          <c:tx>
            <c:strRef>
              <c:f>'Actividad Derechos Human'!$D$3</c:f>
              <c:strCache>
                <c:ptCount val="1"/>
                <c:pt idx="0">
                  <c:v>Capacitaciones especializadas en materia de Derechos Humanos y No Discriminación a personas del servicio publico y población en general.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'Actividad Derechos Human'!$B$4:$B$6</c:f>
              <c:strCache>
                <c:ptCount val="2"/>
                <c:pt idx="0">
                  <c:v>Meta Planeada</c:v>
                </c:pt>
                <c:pt idx="1">
                  <c:v>Meta Alcanzada</c:v>
                </c:pt>
              </c:strCache>
            </c:strRef>
          </c:cat>
          <c:val>
            <c:numRef>
              <c:f>'Actividad Derechos Human'!$D$4:$D$6</c:f>
              <c:numCache>
                <c:formatCode>General</c:formatCode>
                <c:ptCount val="3"/>
                <c:pt idx="0">
                  <c:v>6</c:v>
                </c:pt>
                <c:pt idx="1">
                  <c:v>6</c:v>
                </c:pt>
                <c:pt idx="2" formatCode="0.00%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458F-4C49-904F-060520952C80}"/>
            </c:ext>
          </c:extLst>
        </c:ser>
        <c:ser>
          <c:idx val="2"/>
          <c:order val="2"/>
          <c:tx>
            <c:strRef>
              <c:f>'Actividad Derechos Human'!$E$3</c:f>
              <c:strCache>
                <c:ptCount val="1"/>
                <c:pt idx="0">
                  <c:v>Mesas de trabajo con instituciones estatales o federales vinculadas a los derechos humanos y/o organizaciones de la sociedad civil con objeto social en derechos humanos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'Actividad Derechos Human'!$B$4:$B$6</c:f>
              <c:strCache>
                <c:ptCount val="2"/>
                <c:pt idx="0">
                  <c:v>Meta Planeada</c:v>
                </c:pt>
                <c:pt idx="1">
                  <c:v>Meta Alcanzada</c:v>
                </c:pt>
              </c:strCache>
            </c:strRef>
          </c:cat>
          <c:val>
            <c:numRef>
              <c:f>'Actividad Derechos Human'!$E$4:$E$6</c:f>
              <c:numCache>
                <c:formatCode>General</c:formatCode>
                <c:ptCount val="3"/>
                <c:pt idx="0">
                  <c:v>3</c:v>
                </c:pt>
                <c:pt idx="1">
                  <c:v>3</c:v>
                </c:pt>
                <c:pt idx="2" formatCode="0.00%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458F-4C49-904F-060520952C8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803768159"/>
        <c:axId val="1803768639"/>
      </c:barChart>
      <c:catAx>
        <c:axId val="1803768159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1803768639"/>
        <c:crosses val="autoZero"/>
        <c:auto val="1"/>
        <c:lblAlgn val="ctr"/>
        <c:lblOffset val="100"/>
        <c:noMultiLvlLbl val="0"/>
      </c:catAx>
      <c:valAx>
        <c:axId val="1803768639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 dirty="0"/>
                  <a:t>AVANE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1803768159"/>
        <c:crosses val="autoZero"/>
        <c:crossBetween val="between"/>
      </c:valAx>
      <c:dTable>
        <c:showHorzBorder val="1"/>
        <c:showVertBorder val="1"/>
        <c:showOutline val="1"/>
        <c:showKeys val="1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0" spcFirstLastPara="1" vertOverflow="ellipsis" vert="horz" wrap="square" anchor="ctr" anchorCtr="1"/>
          <a:lstStyle/>
          <a:p>
            <a:pPr rtl="0"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</c:dTable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MX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0.xml><?xml version="1.0" encoding="utf-8"?>
<cs:chartStyle xmlns:cs="http://schemas.microsoft.com/office/drawing/2012/chartStyle" xmlns:a="http://schemas.openxmlformats.org/drawingml/2006/main" id="325">
  <cs:axisTitle>
    <cs:lnRef idx="0"/>
    <cs:fillRef idx="0"/>
    <cs:effectRef idx="0"/>
    <cs:fontRef idx="minor">
      <a:schemeClr val="tx1">
        <a:lumMod val="50000"/>
        <a:lumOff val="50000"/>
      </a:schemeClr>
    </cs:fontRef>
    <cs:defRPr sz="900" kern="1200" cap="all"/>
  </cs:axisTitle>
  <cs:categoryAxis>
    <cs:lnRef idx="0"/>
    <cs:fillRef idx="0"/>
    <cs:effectRef idx="0"/>
    <cs:fontRef idx="minor">
      <a:schemeClr val="tx1">
        <a:lumMod val="50000"/>
        <a:lumOff val="50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50000"/>
        <a:lumOff val="50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9525" cap="flat" cmpd="sng" algn="ctr">
        <a:solidFill>
          <a:schemeClr val="phClr">
            <a:shade val="95000"/>
          </a:schemeClr>
        </a:solidFill>
        <a:round/>
      </a:ln>
    </cs:spPr>
  </cs:dataPoint>
  <cs:dataPoint3D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9525" cap="flat" cmpd="sng" algn="ctr">
        <a:solidFill>
          <a:schemeClr val="phClr">
            <a:shade val="95000"/>
          </a:schemeClr>
        </a:solidFill>
        <a:round/>
      </a:ln>
    </cs:spPr>
  </cs:dataPoint3D>
  <cs:dataPointLine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158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9525" cap="flat" cmpd="sng" algn="ctr">
        <a:solidFill>
          <a:schemeClr val="phClr">
            <a:shade val="95000"/>
          </a:schemeClr>
        </a:solidFill>
        <a:round/>
      </a:ln>
    </cs:spPr>
  </cs:dataPointMarker>
  <cs:dataPointMarkerLayout symbol="circle" size="5"/>
  <cs:dataPointWireframe>
    <cs:lnRef idx="0">
      <cs:styleClr val="auto"/>
    </cs:lnRef>
    <cs:fillRef idx="2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50000"/>
        <a:lumOff val="50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75000"/>
            <a:lumOff val="2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75000"/>
            <a:lumOff val="25000"/>
          </a:schemeClr>
        </a:solidFill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75000"/>
            <a:lumOff val="25000"/>
          </a:schemeClr>
        </a:solidFill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50000"/>
        <a:lumOff val="50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50000"/>
        <a:lumOff val="50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1">
        <a:lumMod val="50000"/>
        <a:lumOff val="50000"/>
      </a:schemeClr>
    </cs:fontRef>
    <cs:defRPr sz="1400" kern="1200" cap="none" spc="20" baseline="0"/>
  </cs:title>
  <cs:trendline>
    <cs:lnRef idx="0">
      <cs:styleClr val="auto"/>
    </cs:lnRef>
    <cs:fillRef idx="2"/>
    <cs:effectRef idx="0"/>
    <cs:fontRef idx="minor">
      <a:schemeClr val="dk1"/>
    </cs:fontRef>
    <cs:spPr>
      <a:ln w="9525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50000"/>
        <a:lumOff val="50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50000"/>
            <a:lumOff val="50000"/>
          </a:schemeClr>
        </a:solidFill>
      </a:ln>
    </cs:spPr>
  </cs:upBar>
  <cs:valueAxis>
    <cs:lnRef idx="0"/>
    <cs:fillRef idx="0"/>
    <cs:effectRef idx="0"/>
    <cs:fontRef idx="minor">
      <a:schemeClr val="tx1">
        <a:lumMod val="50000"/>
        <a:lumOff val="50000"/>
      </a:schemeClr>
    </cs:fontRef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charts/style1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2.xml><?xml version="1.0" encoding="utf-8"?>
<cs:chartStyle xmlns:cs="http://schemas.microsoft.com/office/drawing/2012/chartStyle" xmlns:a="http://schemas.openxmlformats.org/drawingml/2006/main" id="325">
  <cs:axisTitle>
    <cs:lnRef idx="0"/>
    <cs:fillRef idx="0"/>
    <cs:effectRef idx="0"/>
    <cs:fontRef idx="minor">
      <a:schemeClr val="tx1">
        <a:lumMod val="50000"/>
        <a:lumOff val="50000"/>
      </a:schemeClr>
    </cs:fontRef>
    <cs:defRPr sz="900" kern="1200" cap="all"/>
  </cs:axisTitle>
  <cs:categoryAxis>
    <cs:lnRef idx="0"/>
    <cs:fillRef idx="0"/>
    <cs:effectRef idx="0"/>
    <cs:fontRef idx="minor">
      <a:schemeClr val="tx1">
        <a:lumMod val="50000"/>
        <a:lumOff val="50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50000"/>
        <a:lumOff val="50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9525" cap="flat" cmpd="sng" algn="ctr">
        <a:solidFill>
          <a:schemeClr val="phClr">
            <a:shade val="95000"/>
          </a:schemeClr>
        </a:solidFill>
        <a:round/>
      </a:ln>
    </cs:spPr>
  </cs:dataPoint>
  <cs:dataPoint3D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9525" cap="flat" cmpd="sng" algn="ctr">
        <a:solidFill>
          <a:schemeClr val="phClr">
            <a:shade val="95000"/>
          </a:schemeClr>
        </a:solidFill>
        <a:round/>
      </a:ln>
    </cs:spPr>
  </cs:dataPoint3D>
  <cs:dataPointLine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158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9525" cap="flat" cmpd="sng" algn="ctr">
        <a:solidFill>
          <a:schemeClr val="phClr">
            <a:shade val="95000"/>
          </a:schemeClr>
        </a:solidFill>
        <a:round/>
      </a:ln>
    </cs:spPr>
  </cs:dataPointMarker>
  <cs:dataPointMarkerLayout symbol="circle" size="5"/>
  <cs:dataPointWireframe>
    <cs:lnRef idx="0">
      <cs:styleClr val="auto"/>
    </cs:lnRef>
    <cs:fillRef idx="2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50000"/>
        <a:lumOff val="50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75000"/>
            <a:lumOff val="2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75000"/>
            <a:lumOff val="25000"/>
          </a:schemeClr>
        </a:solidFill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75000"/>
            <a:lumOff val="25000"/>
          </a:schemeClr>
        </a:solidFill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50000"/>
        <a:lumOff val="50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50000"/>
        <a:lumOff val="50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1">
        <a:lumMod val="50000"/>
        <a:lumOff val="50000"/>
      </a:schemeClr>
    </cs:fontRef>
    <cs:defRPr sz="1400" kern="1200" cap="none" spc="20" baseline="0"/>
  </cs:title>
  <cs:trendline>
    <cs:lnRef idx="0">
      <cs:styleClr val="auto"/>
    </cs:lnRef>
    <cs:fillRef idx="2"/>
    <cs:effectRef idx="0"/>
    <cs:fontRef idx="minor">
      <a:schemeClr val="dk1"/>
    </cs:fontRef>
    <cs:spPr>
      <a:ln w="9525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50000"/>
        <a:lumOff val="50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50000"/>
            <a:lumOff val="50000"/>
          </a:schemeClr>
        </a:solidFill>
      </a:ln>
    </cs:spPr>
  </cs:upBar>
  <cs:valueAxis>
    <cs:lnRef idx="0"/>
    <cs:fillRef idx="0"/>
    <cs:effectRef idx="0"/>
    <cs:fontRef idx="minor">
      <a:schemeClr val="tx1">
        <a:lumMod val="50000"/>
        <a:lumOff val="50000"/>
      </a:schemeClr>
    </cs:fontRef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charts/style13.xml><?xml version="1.0" encoding="utf-8"?>
<cs:chartStyle xmlns:cs="http://schemas.microsoft.com/office/drawing/2012/chartStyle" xmlns:a="http://schemas.openxmlformats.org/drawingml/2006/main" id="225">
  <cs:axisTitle>
    <cs:lnRef idx="0"/>
    <cs:fillRef idx="0"/>
    <cs:effectRef idx="0"/>
    <cs:fontRef idx="minor">
      <a:schemeClr val="tx1">
        <a:lumMod val="65000"/>
        <a:lumOff val="35000"/>
      </a:schemeClr>
    </cs:fontRef>
    <cs:defRPr sz="900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b="0" kern="1200" cap="none" spc="0" normalizeH="0" baseline="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dk1">
          <a:lumMod val="15000"/>
          <a:lumOff val="85000"/>
        </a:schemeClr>
      </a:solidFill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8100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Marker>
  <cs:dataPointMarkerLayout symbol="circle" size="8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50000"/>
            <a:lumOff val="50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ajor">
      <a:schemeClr val="tx1">
        <a:lumMod val="65000"/>
        <a:lumOff val="35000"/>
      </a:schemeClr>
    </cs:fontRef>
    <cs:defRPr sz="2000" b="0" kern="1200" cap="none" spc="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round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50000"/>
            <a:lumOff val="50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charts/style14.xml><?xml version="1.0" encoding="utf-8"?>
<cs:chartStyle xmlns:cs="http://schemas.microsoft.com/office/drawing/2012/chartStyle" xmlns:a="http://schemas.openxmlformats.org/drawingml/2006/main" id="325">
  <cs:axisTitle>
    <cs:lnRef idx="0"/>
    <cs:fillRef idx="0"/>
    <cs:effectRef idx="0"/>
    <cs:fontRef idx="minor">
      <a:schemeClr val="tx1">
        <a:lumMod val="50000"/>
        <a:lumOff val="50000"/>
      </a:schemeClr>
    </cs:fontRef>
    <cs:defRPr sz="900" kern="1200" cap="all"/>
  </cs:axisTitle>
  <cs:categoryAxis>
    <cs:lnRef idx="0"/>
    <cs:fillRef idx="0"/>
    <cs:effectRef idx="0"/>
    <cs:fontRef idx="minor">
      <a:schemeClr val="tx1">
        <a:lumMod val="50000"/>
        <a:lumOff val="50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50000"/>
        <a:lumOff val="50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9525" cap="flat" cmpd="sng" algn="ctr">
        <a:solidFill>
          <a:schemeClr val="phClr">
            <a:shade val="95000"/>
          </a:schemeClr>
        </a:solidFill>
        <a:round/>
      </a:ln>
    </cs:spPr>
  </cs:dataPoint>
  <cs:dataPoint3D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9525" cap="flat" cmpd="sng" algn="ctr">
        <a:solidFill>
          <a:schemeClr val="phClr">
            <a:shade val="95000"/>
          </a:schemeClr>
        </a:solidFill>
        <a:round/>
      </a:ln>
    </cs:spPr>
  </cs:dataPoint3D>
  <cs:dataPointLine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158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9525" cap="flat" cmpd="sng" algn="ctr">
        <a:solidFill>
          <a:schemeClr val="phClr">
            <a:shade val="95000"/>
          </a:schemeClr>
        </a:solidFill>
        <a:round/>
      </a:ln>
    </cs:spPr>
  </cs:dataPointMarker>
  <cs:dataPointMarkerLayout symbol="circle" size="5"/>
  <cs:dataPointWireframe>
    <cs:lnRef idx="0">
      <cs:styleClr val="auto"/>
    </cs:lnRef>
    <cs:fillRef idx="2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50000"/>
        <a:lumOff val="50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75000"/>
            <a:lumOff val="2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75000"/>
            <a:lumOff val="25000"/>
          </a:schemeClr>
        </a:solidFill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75000"/>
            <a:lumOff val="25000"/>
          </a:schemeClr>
        </a:solidFill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50000"/>
        <a:lumOff val="50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50000"/>
        <a:lumOff val="50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1">
        <a:lumMod val="50000"/>
        <a:lumOff val="50000"/>
      </a:schemeClr>
    </cs:fontRef>
    <cs:defRPr sz="1400" kern="1200" cap="none" spc="20" baseline="0"/>
  </cs:title>
  <cs:trendline>
    <cs:lnRef idx="0">
      <cs:styleClr val="auto"/>
    </cs:lnRef>
    <cs:fillRef idx="2"/>
    <cs:effectRef idx="0"/>
    <cs:fontRef idx="minor">
      <a:schemeClr val="dk1"/>
    </cs:fontRef>
    <cs:spPr>
      <a:ln w="9525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50000"/>
        <a:lumOff val="50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50000"/>
            <a:lumOff val="50000"/>
          </a:schemeClr>
        </a:solidFill>
      </a:ln>
    </cs:spPr>
  </cs:upBar>
  <cs:valueAxis>
    <cs:lnRef idx="0"/>
    <cs:fillRef idx="0"/>
    <cs:effectRef idx="0"/>
    <cs:fontRef idx="minor">
      <a:schemeClr val="tx1">
        <a:lumMod val="50000"/>
        <a:lumOff val="50000"/>
      </a:schemeClr>
    </cs:fontRef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charts/style1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6.xml><?xml version="1.0" encoding="utf-8"?>
<cs:chartStyle xmlns:cs="http://schemas.microsoft.com/office/drawing/2012/chartStyle" xmlns:a="http://schemas.openxmlformats.org/drawingml/2006/main" id="325">
  <cs:axisTitle>
    <cs:lnRef idx="0"/>
    <cs:fillRef idx="0"/>
    <cs:effectRef idx="0"/>
    <cs:fontRef idx="minor">
      <a:schemeClr val="tx1">
        <a:lumMod val="50000"/>
        <a:lumOff val="50000"/>
      </a:schemeClr>
    </cs:fontRef>
    <cs:defRPr sz="900" kern="1200" cap="all"/>
  </cs:axisTitle>
  <cs:categoryAxis>
    <cs:lnRef idx="0"/>
    <cs:fillRef idx="0"/>
    <cs:effectRef idx="0"/>
    <cs:fontRef idx="minor">
      <a:schemeClr val="tx1">
        <a:lumMod val="50000"/>
        <a:lumOff val="50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50000"/>
        <a:lumOff val="50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9525" cap="flat" cmpd="sng" algn="ctr">
        <a:solidFill>
          <a:schemeClr val="phClr">
            <a:shade val="95000"/>
          </a:schemeClr>
        </a:solidFill>
        <a:round/>
      </a:ln>
    </cs:spPr>
  </cs:dataPoint>
  <cs:dataPoint3D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9525" cap="flat" cmpd="sng" algn="ctr">
        <a:solidFill>
          <a:schemeClr val="phClr">
            <a:shade val="95000"/>
          </a:schemeClr>
        </a:solidFill>
        <a:round/>
      </a:ln>
    </cs:spPr>
  </cs:dataPoint3D>
  <cs:dataPointLine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158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9525" cap="flat" cmpd="sng" algn="ctr">
        <a:solidFill>
          <a:schemeClr val="phClr">
            <a:shade val="95000"/>
          </a:schemeClr>
        </a:solidFill>
        <a:round/>
      </a:ln>
    </cs:spPr>
  </cs:dataPointMarker>
  <cs:dataPointMarkerLayout symbol="circle" size="5"/>
  <cs:dataPointWireframe>
    <cs:lnRef idx="0">
      <cs:styleClr val="auto"/>
    </cs:lnRef>
    <cs:fillRef idx="2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50000"/>
        <a:lumOff val="50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75000"/>
            <a:lumOff val="2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75000"/>
            <a:lumOff val="25000"/>
          </a:schemeClr>
        </a:solidFill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75000"/>
            <a:lumOff val="25000"/>
          </a:schemeClr>
        </a:solidFill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50000"/>
        <a:lumOff val="50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50000"/>
        <a:lumOff val="50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1">
        <a:lumMod val="50000"/>
        <a:lumOff val="50000"/>
      </a:schemeClr>
    </cs:fontRef>
    <cs:defRPr sz="1400" kern="1200" cap="none" spc="20" baseline="0"/>
  </cs:title>
  <cs:trendline>
    <cs:lnRef idx="0">
      <cs:styleClr val="auto"/>
    </cs:lnRef>
    <cs:fillRef idx="2"/>
    <cs:effectRef idx="0"/>
    <cs:fontRef idx="minor">
      <a:schemeClr val="dk1"/>
    </cs:fontRef>
    <cs:spPr>
      <a:ln w="9525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50000"/>
        <a:lumOff val="50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50000"/>
            <a:lumOff val="50000"/>
          </a:schemeClr>
        </a:solidFill>
      </a:ln>
    </cs:spPr>
  </cs:upBar>
  <cs:valueAxis>
    <cs:lnRef idx="0"/>
    <cs:fillRef idx="0"/>
    <cs:effectRef idx="0"/>
    <cs:fontRef idx="minor">
      <a:schemeClr val="tx1">
        <a:lumMod val="50000"/>
        <a:lumOff val="50000"/>
      </a:schemeClr>
    </cs:fontRef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charts/style17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8.xml><?xml version="1.0" encoding="utf-8"?>
<cs:chartStyle xmlns:cs="http://schemas.microsoft.com/office/drawing/2012/chartStyle" xmlns:a="http://schemas.openxmlformats.org/drawingml/2006/main" id="34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tx1"/>
    </cs:fontRef>
  </cs:dataPoint>
  <cs:dataPoint3D>
    <cs:lnRef idx="0"/>
    <cs:fillRef idx="3">
      <cs:styleClr val="auto"/>
    </cs:fillRef>
    <cs:effectRef idx="3"/>
    <cs:fontRef idx="minor">
      <a:schemeClr val="tx1"/>
    </cs:fontRef>
  </cs:dataPoint3D>
  <cs:dataPointLine>
    <cs:lnRef idx="0">
      <cs:styleClr val="auto"/>
    </cs:lnRef>
    <cs:fillRef idx="3"/>
    <cs:effectRef idx="3"/>
    <cs:fontRef idx="minor">
      <a:schemeClr val="tx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tx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600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lt1"/>
    </cs:fontRef>
  </cs:wall>
</cs:chartStyle>
</file>

<file path=ppt/charts/style19.xml><?xml version="1.0" encoding="utf-8"?>
<cs:chartStyle xmlns:cs="http://schemas.microsoft.com/office/drawing/2012/chartStyle" xmlns:a="http://schemas.openxmlformats.org/drawingml/2006/main" id="323">
  <cs:axisTitle>
    <cs:lnRef idx="0"/>
    <cs:fillRef idx="0"/>
    <cs:effectRef idx="0"/>
    <cs:fontRef idx="minor">
      <a:schemeClr val="tx1">
        <a:lumMod val="65000"/>
        <a:lumOff val="35000"/>
      </a:schemeClr>
    </cs:fontRef>
    <cs:defRPr sz="900" b="1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9050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>
      <cs:styleClr val="auto"/>
    </cs:effectRef>
    <cs:fontRef idx="minor">
      <a:schemeClr val="dk1"/>
    </cs:fontRef>
    <cs:spPr>
      <a:pattFill prst="narHorz">
        <a:fgClr>
          <a:schemeClr val="phClr"/>
        </a:fgClr>
        <a:bgClr>
          <a:schemeClr val="phClr">
            <a:lumMod val="20000"/>
            <a:lumOff val="80000"/>
          </a:schemeClr>
        </a:bgClr>
      </a:pattFill>
      <a:effectLst>
        <a:innerShdw blurRad="114300">
          <a:schemeClr val="phClr"/>
        </a:inn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pattFill prst="narHorz">
        <a:fgClr>
          <a:schemeClr val="phClr"/>
        </a:fgClr>
        <a:bgClr>
          <a:schemeClr val="phClr">
            <a:lumMod val="20000"/>
            <a:lumOff val="80000"/>
          </a:schemeClr>
        </a:bgClr>
      </a:pattFill>
      <a:effectLst>
        <a:innerShdw blurRad="114300">
          <a:schemeClr val="phClr"/>
        </a:innerShdw>
      </a:effectLst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>
        <a:solidFill>
          <a:schemeClr val="tx1">
            <a:lumMod val="15000"/>
            <a:lumOff val="85000"/>
          </a:schemeClr>
        </a:solidFill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15875" cap="flat" cmpd="sng" algn="ctr">
        <a:solidFill>
          <a:schemeClr val="tx1">
            <a:lumMod val="65000"/>
            <a:lumOff val="3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50000"/>
        <a:lumOff val="50000"/>
      </a:schemeClr>
    </cs:fontRef>
    <cs:defRPr sz="1800" b="1" kern="1200" cap="all" spc="15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50000"/>
            <a:lumOff val="50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323">
  <cs:axisTitle>
    <cs:lnRef idx="0"/>
    <cs:fillRef idx="0"/>
    <cs:effectRef idx="0"/>
    <cs:fontRef idx="minor">
      <a:schemeClr val="tx1">
        <a:lumMod val="65000"/>
        <a:lumOff val="35000"/>
      </a:schemeClr>
    </cs:fontRef>
    <cs:defRPr sz="900" b="1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9050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>
      <cs:styleClr val="auto"/>
    </cs:effectRef>
    <cs:fontRef idx="minor">
      <a:schemeClr val="dk1"/>
    </cs:fontRef>
    <cs:spPr>
      <a:pattFill prst="narHorz">
        <a:fgClr>
          <a:schemeClr val="phClr"/>
        </a:fgClr>
        <a:bgClr>
          <a:schemeClr val="phClr">
            <a:lumMod val="20000"/>
            <a:lumOff val="80000"/>
          </a:schemeClr>
        </a:bgClr>
      </a:pattFill>
      <a:effectLst>
        <a:innerShdw blurRad="114300">
          <a:schemeClr val="phClr"/>
        </a:inn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pattFill prst="narHorz">
        <a:fgClr>
          <a:schemeClr val="phClr"/>
        </a:fgClr>
        <a:bgClr>
          <a:schemeClr val="phClr">
            <a:lumMod val="20000"/>
            <a:lumOff val="80000"/>
          </a:schemeClr>
        </a:bgClr>
      </a:pattFill>
      <a:effectLst>
        <a:innerShdw blurRad="114300">
          <a:schemeClr val="phClr"/>
        </a:innerShdw>
      </a:effectLst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>
        <a:solidFill>
          <a:schemeClr val="tx1">
            <a:lumMod val="15000"/>
            <a:lumOff val="85000"/>
          </a:schemeClr>
        </a:solidFill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15875" cap="flat" cmpd="sng" algn="ctr">
        <a:solidFill>
          <a:schemeClr val="tx1">
            <a:lumMod val="65000"/>
            <a:lumOff val="3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50000"/>
        <a:lumOff val="50000"/>
      </a:schemeClr>
    </cs:fontRef>
    <cs:defRPr sz="1800" b="1" kern="1200" cap="all" spc="15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50000"/>
            <a:lumOff val="50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charts/style20.xml><?xml version="1.0" encoding="utf-8"?>
<cs:chartStyle xmlns:cs="http://schemas.microsoft.com/office/drawing/2012/chartStyle" xmlns:a="http://schemas.openxmlformats.org/drawingml/2006/main" id="221">
  <cs:axisTitle>
    <cs:lnRef idx="0"/>
    <cs:fillRef idx="0"/>
    <cs:effectRef idx="0"/>
    <cs:fontRef idx="minor">
      <a:schemeClr val="dk1">
        <a:lumMod val="65000"/>
        <a:lumOff val="35000"/>
      </a:schemeClr>
    </cs:fontRef>
    <cs:defRPr sz="900" b="1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900" kern="1200" cap="none" spc="0" normalizeH="0" baseline="0"/>
  </cs:categoryAxis>
  <cs:chartArea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dk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lt1"/>
      </a:solidFill>
      <a:ln w="1587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8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downBar>
  <cs:drop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  <cs:spPr>
      <a:pattFill prst="ltDnDiag">
        <a:fgClr>
          <a:schemeClr val="dk1">
            <a:lumMod val="15000"/>
            <a:lumOff val="85000"/>
          </a:schemeClr>
        </a:fgClr>
        <a:bgClr>
          <a:schemeClr val="lt1"/>
        </a:bgClr>
      </a:pattFill>
    </cs:spPr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legend>
  <cs:plotArea>
    <cs:lnRef idx="0"/>
    <cs:fillRef idx="0"/>
    <cs:effectRef idx="0"/>
    <cs:fontRef idx="minor">
      <a:schemeClr val="dk1"/>
    </cs:fontRef>
    <cs:spPr>
      <a:pattFill prst="ltDnDiag">
        <a:fgClr>
          <a:schemeClr val="dk1">
            <a:lumMod val="15000"/>
            <a:lumOff val="85000"/>
          </a:schemeClr>
        </a:fgClr>
        <a:bgClr>
          <a:schemeClr val="lt1"/>
        </a:bgClr>
      </a:pattFill>
    </cs:spPr>
  </cs:plotArea>
  <cs:plotArea3D>
    <cs:lnRef idx="0"/>
    <cs:fillRef idx="0"/>
    <cs:effectRef idx="0"/>
    <cs:fontRef idx="minor">
      <a:schemeClr val="dk1"/>
    </cs:fontRef>
    <cs:spPr>
      <a:solidFill>
        <a:schemeClr val="lt1"/>
      </a:solidFill>
    </cs:spPr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ajor">
      <a:schemeClr val="dk1">
        <a:lumMod val="50000"/>
        <a:lumOff val="50000"/>
      </a:schemeClr>
    </cs:fontRef>
    <cs:defRPr sz="1600" b="1" kern="1200" cap="none" spc="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dk1"/>
    </cs:fontRef>
    <cs:spPr>
      <a:pattFill prst="ltDnDiag">
        <a:fgClr>
          <a:schemeClr val="dk1">
            <a:lumMod val="15000"/>
            <a:lumOff val="85000"/>
          </a:schemeClr>
        </a:fgClr>
        <a:bgClr>
          <a:schemeClr val="lt1"/>
        </a:bgClr>
      </a:pattFill>
    </cs:spPr>
  </cs:wall>
</cs:chartStyle>
</file>

<file path=ppt/charts/style21.xml><?xml version="1.0" encoding="utf-8"?>
<cs:chartStyle xmlns:cs="http://schemas.microsoft.com/office/drawing/2012/chartStyle" xmlns:a="http://schemas.openxmlformats.org/drawingml/2006/main" id="225">
  <cs:axisTitle>
    <cs:lnRef idx="0"/>
    <cs:fillRef idx="0"/>
    <cs:effectRef idx="0"/>
    <cs:fontRef idx="minor">
      <a:schemeClr val="tx1">
        <a:lumMod val="65000"/>
        <a:lumOff val="35000"/>
      </a:schemeClr>
    </cs:fontRef>
    <cs:defRPr sz="900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b="0" kern="1200" cap="none" spc="0" normalizeH="0" baseline="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dk1">
          <a:lumMod val="15000"/>
          <a:lumOff val="85000"/>
        </a:schemeClr>
      </a:solidFill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8100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Marker>
  <cs:dataPointMarkerLayout symbol="circle" size="8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50000"/>
            <a:lumOff val="50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ajor">
      <a:schemeClr val="tx1">
        <a:lumMod val="65000"/>
        <a:lumOff val="35000"/>
      </a:schemeClr>
    </cs:fontRef>
    <cs:defRPr sz="2000" b="0" kern="1200" cap="none" spc="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round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50000"/>
            <a:lumOff val="50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charts/style22.xml><?xml version="1.0" encoding="utf-8"?>
<cs:chartStyle xmlns:cs="http://schemas.microsoft.com/office/drawing/2012/chartStyle" xmlns:a="http://schemas.openxmlformats.org/drawingml/2006/main" id="326">
  <cs:axisTitle>
    <cs:lnRef idx="0"/>
    <cs:fillRef idx="0"/>
    <cs:effectRef idx="0"/>
    <cs:fontRef idx="minor">
      <a:schemeClr val="tx2"/>
    </cs:fontRef>
    <cs:defRPr sz="900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2"/>
    </cs:fontRef>
    <cs:defRPr sz="900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dk1">
            <a:lumMod val="75000"/>
            <a:lumOff val="2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dk1">
            <a:lumMod val="75000"/>
            <a:lumOff val="25000"/>
          </a:schemeClr>
        </a:solidFill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900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1600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900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900" kern="1200"/>
  </cs:valueAxis>
  <cs:wall>
    <cs:lnRef idx="0"/>
    <cs:fillRef idx="0"/>
    <cs:effectRef idx="0"/>
    <cs:fontRef idx="minor">
      <a:schemeClr val="tx2"/>
    </cs:fontRef>
  </cs:wall>
</cs:chartStyle>
</file>

<file path=ppt/charts/style23.xml><?xml version="1.0" encoding="utf-8"?>
<cs:chartStyle xmlns:cs="http://schemas.microsoft.com/office/drawing/2012/chartStyle" xmlns:a="http://schemas.openxmlformats.org/drawingml/2006/main" id="206">
  <cs:axisTitle>
    <cs:lnRef idx="0"/>
    <cs:fillRef idx="0"/>
    <cs:effectRef idx="0"/>
    <cs:fontRef idx="minor">
      <a:schemeClr val="tx1">
        <a:lumMod val="50000"/>
        <a:lumOff val="50000"/>
      </a:schemeClr>
    </cs:fontRef>
    <cs:defRPr sz="900" kern="1200" cap="all"/>
  </cs:axisTitle>
  <cs:categoryAxis>
    <cs:lnRef idx="0"/>
    <cs:fillRef idx="0"/>
    <cs:effectRef idx="0"/>
    <cs:fontRef idx="minor">
      <a:schemeClr val="tx1">
        <a:lumMod val="50000"/>
        <a:lumOff val="50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50000"/>
        <a:lumOff val="50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9525" cap="flat" cmpd="sng" algn="ctr">
        <a:solidFill>
          <a:schemeClr val="phClr">
            <a:shade val="95000"/>
          </a:schemeClr>
        </a:solidFill>
        <a:round/>
      </a:ln>
    </cs:spPr>
  </cs:dataPoint>
  <cs:dataPoint3D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9525" cap="flat" cmpd="sng" algn="ctr">
        <a:solidFill>
          <a:schemeClr val="phClr">
            <a:shade val="95000"/>
          </a:schemeClr>
        </a:solidFill>
        <a:round/>
      </a:ln>
    </cs:spPr>
  </cs:dataPoint3D>
  <cs:dataPointLine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158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9525" cap="flat" cmpd="sng" algn="ctr">
        <a:solidFill>
          <a:schemeClr val="phClr">
            <a:shade val="95000"/>
          </a:schemeClr>
        </a:solidFill>
        <a:round/>
      </a:ln>
    </cs:spPr>
  </cs:dataPointMarker>
  <cs:dataPointMarkerLayout symbol="circle" size="4"/>
  <cs:dataPointWireframe>
    <cs:lnRef idx="0">
      <cs:styleClr val="auto"/>
    </cs:lnRef>
    <cs:fillRef idx="2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50000"/>
        <a:lumOff val="50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50000"/>
            <a:lumOff val="50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50000"/>
        <a:lumOff val="50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50000"/>
        <a:lumOff val="50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1">
        <a:lumMod val="50000"/>
        <a:lumOff val="50000"/>
      </a:schemeClr>
    </cs:fontRef>
    <cs:defRPr sz="1400" kern="1200" cap="none" spc="20" baseline="0"/>
  </cs:title>
  <cs:trendline>
    <cs:lnRef idx="0">
      <cs:styleClr val="auto"/>
    </cs:lnRef>
    <cs:fillRef idx="2"/>
    <cs:effectRef idx="0"/>
    <cs:fontRef idx="minor">
      <a:schemeClr val="dk1"/>
    </cs:fontRef>
    <cs:spPr>
      <a:ln w="9525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50000"/>
        <a:lumOff val="50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50000"/>
            <a:lumOff val="50000"/>
          </a:schemeClr>
        </a:solidFill>
      </a:ln>
    </cs:spPr>
  </cs:upBar>
  <cs:valueAxis>
    <cs:lnRef idx="0"/>
    <cs:fillRef idx="0"/>
    <cs:effectRef idx="0"/>
    <cs:fontRef idx="minor">
      <a:schemeClr val="tx1">
        <a:lumMod val="50000"/>
        <a:lumOff val="50000"/>
      </a:schemeClr>
    </cs:fontRef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charts/style24.xml><?xml version="1.0" encoding="utf-8"?>
<cs:chartStyle xmlns:cs="http://schemas.microsoft.com/office/drawing/2012/chartStyle" xmlns:a="http://schemas.openxmlformats.org/drawingml/2006/main" id="221">
  <cs:axisTitle>
    <cs:lnRef idx="0"/>
    <cs:fillRef idx="0"/>
    <cs:effectRef idx="0"/>
    <cs:fontRef idx="minor">
      <a:schemeClr val="dk1">
        <a:lumMod val="65000"/>
        <a:lumOff val="35000"/>
      </a:schemeClr>
    </cs:fontRef>
    <cs:defRPr sz="900" b="1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900" kern="1200" cap="none" spc="0" normalizeH="0" baseline="0"/>
  </cs:categoryAxis>
  <cs:chartArea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dk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lt1"/>
      </a:solidFill>
      <a:ln w="1587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8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downBar>
  <cs:drop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  <cs:spPr>
      <a:pattFill prst="ltDnDiag">
        <a:fgClr>
          <a:schemeClr val="dk1">
            <a:lumMod val="15000"/>
            <a:lumOff val="85000"/>
          </a:schemeClr>
        </a:fgClr>
        <a:bgClr>
          <a:schemeClr val="lt1"/>
        </a:bgClr>
      </a:pattFill>
    </cs:spPr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legend>
  <cs:plotArea>
    <cs:lnRef idx="0"/>
    <cs:fillRef idx="0"/>
    <cs:effectRef idx="0"/>
    <cs:fontRef idx="minor">
      <a:schemeClr val="dk1"/>
    </cs:fontRef>
    <cs:spPr>
      <a:pattFill prst="ltDnDiag">
        <a:fgClr>
          <a:schemeClr val="dk1">
            <a:lumMod val="15000"/>
            <a:lumOff val="85000"/>
          </a:schemeClr>
        </a:fgClr>
        <a:bgClr>
          <a:schemeClr val="lt1"/>
        </a:bgClr>
      </a:pattFill>
    </cs:spPr>
  </cs:plotArea>
  <cs:plotArea3D>
    <cs:lnRef idx="0"/>
    <cs:fillRef idx="0"/>
    <cs:effectRef idx="0"/>
    <cs:fontRef idx="minor">
      <a:schemeClr val="dk1"/>
    </cs:fontRef>
    <cs:spPr>
      <a:solidFill>
        <a:schemeClr val="lt1"/>
      </a:solidFill>
    </cs:spPr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ajor">
      <a:schemeClr val="dk1">
        <a:lumMod val="50000"/>
        <a:lumOff val="50000"/>
      </a:schemeClr>
    </cs:fontRef>
    <cs:defRPr sz="1600" b="1" kern="1200" cap="none" spc="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dk1"/>
    </cs:fontRef>
    <cs:spPr>
      <a:pattFill prst="ltDnDiag">
        <a:fgClr>
          <a:schemeClr val="dk1">
            <a:lumMod val="15000"/>
            <a:lumOff val="85000"/>
          </a:schemeClr>
        </a:fgClr>
        <a:bgClr>
          <a:schemeClr val="lt1"/>
        </a:bgClr>
      </a:pattFill>
    </cs:spPr>
  </cs:wall>
</cs:chartStyle>
</file>

<file path=ppt/charts/style2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6.xml><?xml version="1.0" encoding="utf-8"?>
<cs:chartStyle xmlns:cs="http://schemas.microsoft.com/office/drawing/2012/chartStyle" xmlns:a="http://schemas.openxmlformats.org/drawingml/2006/main" id="323">
  <cs:axisTitle>
    <cs:lnRef idx="0"/>
    <cs:fillRef idx="0"/>
    <cs:effectRef idx="0"/>
    <cs:fontRef idx="minor">
      <a:schemeClr val="tx1">
        <a:lumMod val="65000"/>
        <a:lumOff val="35000"/>
      </a:schemeClr>
    </cs:fontRef>
    <cs:defRPr sz="900" b="1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9050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>
      <cs:styleClr val="auto"/>
    </cs:effectRef>
    <cs:fontRef idx="minor">
      <a:schemeClr val="dk1"/>
    </cs:fontRef>
    <cs:spPr>
      <a:pattFill prst="narHorz">
        <a:fgClr>
          <a:schemeClr val="phClr"/>
        </a:fgClr>
        <a:bgClr>
          <a:schemeClr val="phClr">
            <a:lumMod val="20000"/>
            <a:lumOff val="80000"/>
          </a:schemeClr>
        </a:bgClr>
      </a:pattFill>
      <a:effectLst>
        <a:innerShdw blurRad="114300">
          <a:schemeClr val="phClr"/>
        </a:inn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pattFill prst="narHorz">
        <a:fgClr>
          <a:schemeClr val="phClr"/>
        </a:fgClr>
        <a:bgClr>
          <a:schemeClr val="phClr">
            <a:lumMod val="20000"/>
            <a:lumOff val="80000"/>
          </a:schemeClr>
        </a:bgClr>
      </a:pattFill>
      <a:effectLst>
        <a:innerShdw blurRad="114300">
          <a:schemeClr val="phClr"/>
        </a:innerShdw>
      </a:effectLst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>
        <a:solidFill>
          <a:schemeClr val="tx1">
            <a:lumMod val="15000"/>
            <a:lumOff val="85000"/>
          </a:schemeClr>
        </a:solidFill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15875" cap="flat" cmpd="sng" algn="ctr">
        <a:solidFill>
          <a:schemeClr val="tx1">
            <a:lumMod val="65000"/>
            <a:lumOff val="3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50000"/>
        <a:lumOff val="50000"/>
      </a:schemeClr>
    </cs:fontRef>
    <cs:defRPr sz="1800" b="1" kern="1200" cap="all" spc="15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50000"/>
            <a:lumOff val="50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charts/style27.xml><?xml version="1.0" encoding="utf-8"?>
<cs:chartStyle xmlns:cs="http://schemas.microsoft.com/office/drawing/2012/chartStyle" xmlns:a="http://schemas.openxmlformats.org/drawingml/2006/main" id="323">
  <cs:axisTitle>
    <cs:lnRef idx="0"/>
    <cs:fillRef idx="0"/>
    <cs:effectRef idx="0"/>
    <cs:fontRef idx="minor">
      <a:schemeClr val="tx1">
        <a:lumMod val="65000"/>
        <a:lumOff val="35000"/>
      </a:schemeClr>
    </cs:fontRef>
    <cs:defRPr sz="900" b="1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9050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>
      <cs:styleClr val="auto"/>
    </cs:effectRef>
    <cs:fontRef idx="minor">
      <a:schemeClr val="dk1"/>
    </cs:fontRef>
    <cs:spPr>
      <a:pattFill prst="narHorz">
        <a:fgClr>
          <a:schemeClr val="phClr"/>
        </a:fgClr>
        <a:bgClr>
          <a:schemeClr val="phClr">
            <a:lumMod val="20000"/>
            <a:lumOff val="80000"/>
          </a:schemeClr>
        </a:bgClr>
      </a:pattFill>
      <a:effectLst>
        <a:innerShdw blurRad="114300">
          <a:schemeClr val="phClr"/>
        </a:inn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pattFill prst="narHorz">
        <a:fgClr>
          <a:schemeClr val="phClr"/>
        </a:fgClr>
        <a:bgClr>
          <a:schemeClr val="phClr">
            <a:lumMod val="20000"/>
            <a:lumOff val="80000"/>
          </a:schemeClr>
        </a:bgClr>
      </a:pattFill>
      <a:effectLst>
        <a:innerShdw blurRad="114300">
          <a:schemeClr val="phClr"/>
        </a:innerShdw>
      </a:effectLst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>
        <a:solidFill>
          <a:schemeClr val="tx1">
            <a:lumMod val="15000"/>
            <a:lumOff val="85000"/>
          </a:schemeClr>
        </a:solidFill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15875" cap="flat" cmpd="sng" algn="ctr">
        <a:solidFill>
          <a:schemeClr val="tx1">
            <a:lumMod val="65000"/>
            <a:lumOff val="3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50000"/>
        <a:lumOff val="50000"/>
      </a:schemeClr>
    </cs:fontRef>
    <cs:defRPr sz="1800" b="1" kern="1200" cap="all" spc="15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50000"/>
            <a:lumOff val="50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charts/style28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9.xml><?xml version="1.0" encoding="utf-8"?>
<cs:chartStyle xmlns:cs="http://schemas.microsoft.com/office/drawing/2012/chartStyle" xmlns:a="http://schemas.openxmlformats.org/drawingml/2006/main" id="323">
  <cs:axisTitle>
    <cs:lnRef idx="0"/>
    <cs:fillRef idx="0"/>
    <cs:effectRef idx="0"/>
    <cs:fontRef idx="minor">
      <a:schemeClr val="tx1">
        <a:lumMod val="65000"/>
        <a:lumOff val="35000"/>
      </a:schemeClr>
    </cs:fontRef>
    <cs:defRPr sz="900" b="1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9050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>
      <cs:styleClr val="auto"/>
    </cs:effectRef>
    <cs:fontRef idx="minor">
      <a:schemeClr val="dk1"/>
    </cs:fontRef>
    <cs:spPr>
      <a:pattFill prst="narHorz">
        <a:fgClr>
          <a:schemeClr val="phClr"/>
        </a:fgClr>
        <a:bgClr>
          <a:schemeClr val="phClr">
            <a:lumMod val="20000"/>
            <a:lumOff val="80000"/>
          </a:schemeClr>
        </a:bgClr>
      </a:pattFill>
      <a:effectLst>
        <a:innerShdw blurRad="114300">
          <a:schemeClr val="phClr"/>
        </a:inn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pattFill prst="narHorz">
        <a:fgClr>
          <a:schemeClr val="phClr"/>
        </a:fgClr>
        <a:bgClr>
          <a:schemeClr val="phClr">
            <a:lumMod val="20000"/>
            <a:lumOff val="80000"/>
          </a:schemeClr>
        </a:bgClr>
      </a:pattFill>
      <a:effectLst>
        <a:innerShdw blurRad="114300">
          <a:schemeClr val="phClr"/>
        </a:innerShdw>
      </a:effectLst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>
        <a:solidFill>
          <a:schemeClr val="tx1">
            <a:lumMod val="15000"/>
            <a:lumOff val="85000"/>
          </a:schemeClr>
        </a:solidFill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15875" cap="flat" cmpd="sng" algn="ctr">
        <a:solidFill>
          <a:schemeClr val="tx1">
            <a:lumMod val="65000"/>
            <a:lumOff val="3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50000"/>
        <a:lumOff val="50000"/>
      </a:schemeClr>
    </cs:fontRef>
    <cs:defRPr sz="1800" b="1" kern="1200" cap="all" spc="15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50000"/>
            <a:lumOff val="50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charts/style3.xml><?xml version="1.0" encoding="utf-8"?>
<cs:chartStyle xmlns:cs="http://schemas.microsoft.com/office/drawing/2012/chartStyle" xmlns:a="http://schemas.openxmlformats.org/drawingml/2006/main" id="325">
  <cs:axisTitle>
    <cs:lnRef idx="0"/>
    <cs:fillRef idx="0"/>
    <cs:effectRef idx="0"/>
    <cs:fontRef idx="minor">
      <a:schemeClr val="tx1">
        <a:lumMod val="50000"/>
        <a:lumOff val="50000"/>
      </a:schemeClr>
    </cs:fontRef>
    <cs:defRPr sz="900" kern="1200" cap="all"/>
  </cs:axisTitle>
  <cs:categoryAxis>
    <cs:lnRef idx="0"/>
    <cs:fillRef idx="0"/>
    <cs:effectRef idx="0"/>
    <cs:fontRef idx="minor">
      <a:schemeClr val="tx1">
        <a:lumMod val="50000"/>
        <a:lumOff val="50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50000"/>
        <a:lumOff val="50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9525" cap="flat" cmpd="sng" algn="ctr">
        <a:solidFill>
          <a:schemeClr val="phClr">
            <a:shade val="95000"/>
          </a:schemeClr>
        </a:solidFill>
        <a:round/>
      </a:ln>
    </cs:spPr>
  </cs:dataPoint>
  <cs:dataPoint3D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9525" cap="flat" cmpd="sng" algn="ctr">
        <a:solidFill>
          <a:schemeClr val="phClr">
            <a:shade val="95000"/>
          </a:schemeClr>
        </a:solidFill>
        <a:round/>
      </a:ln>
    </cs:spPr>
  </cs:dataPoint3D>
  <cs:dataPointLine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158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9525" cap="flat" cmpd="sng" algn="ctr">
        <a:solidFill>
          <a:schemeClr val="phClr">
            <a:shade val="95000"/>
          </a:schemeClr>
        </a:solidFill>
        <a:round/>
      </a:ln>
    </cs:spPr>
  </cs:dataPointMarker>
  <cs:dataPointMarkerLayout symbol="circle" size="5"/>
  <cs:dataPointWireframe>
    <cs:lnRef idx="0">
      <cs:styleClr val="auto"/>
    </cs:lnRef>
    <cs:fillRef idx="2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50000"/>
        <a:lumOff val="50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75000"/>
            <a:lumOff val="2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75000"/>
            <a:lumOff val="25000"/>
          </a:schemeClr>
        </a:solidFill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75000"/>
            <a:lumOff val="25000"/>
          </a:schemeClr>
        </a:solidFill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50000"/>
        <a:lumOff val="50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50000"/>
        <a:lumOff val="50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1">
        <a:lumMod val="50000"/>
        <a:lumOff val="50000"/>
      </a:schemeClr>
    </cs:fontRef>
    <cs:defRPr sz="1400" kern="1200" cap="none" spc="20" baseline="0"/>
  </cs:title>
  <cs:trendline>
    <cs:lnRef idx="0">
      <cs:styleClr val="auto"/>
    </cs:lnRef>
    <cs:fillRef idx="2"/>
    <cs:effectRef idx="0"/>
    <cs:fontRef idx="minor">
      <a:schemeClr val="dk1"/>
    </cs:fontRef>
    <cs:spPr>
      <a:ln w="9525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50000"/>
        <a:lumOff val="50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50000"/>
            <a:lumOff val="50000"/>
          </a:schemeClr>
        </a:solidFill>
      </a:ln>
    </cs:spPr>
  </cs:upBar>
  <cs:valueAxis>
    <cs:lnRef idx="0"/>
    <cs:fillRef idx="0"/>
    <cs:effectRef idx="0"/>
    <cs:fontRef idx="minor">
      <a:schemeClr val="tx1">
        <a:lumMod val="50000"/>
        <a:lumOff val="50000"/>
      </a:schemeClr>
    </cs:fontRef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charts/style4.xml><?xml version="1.0" encoding="utf-8"?>
<cs:chartStyle xmlns:cs="http://schemas.microsoft.com/office/drawing/2012/chartStyle" xmlns:a="http://schemas.openxmlformats.org/drawingml/2006/main" id="325">
  <cs:axisTitle>
    <cs:lnRef idx="0"/>
    <cs:fillRef idx="0"/>
    <cs:effectRef idx="0"/>
    <cs:fontRef idx="minor">
      <a:schemeClr val="tx1">
        <a:lumMod val="50000"/>
        <a:lumOff val="50000"/>
      </a:schemeClr>
    </cs:fontRef>
    <cs:defRPr sz="900" kern="1200" cap="all"/>
  </cs:axisTitle>
  <cs:categoryAxis>
    <cs:lnRef idx="0"/>
    <cs:fillRef idx="0"/>
    <cs:effectRef idx="0"/>
    <cs:fontRef idx="minor">
      <a:schemeClr val="tx1">
        <a:lumMod val="50000"/>
        <a:lumOff val="50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50000"/>
        <a:lumOff val="50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9525" cap="flat" cmpd="sng" algn="ctr">
        <a:solidFill>
          <a:schemeClr val="phClr">
            <a:shade val="95000"/>
          </a:schemeClr>
        </a:solidFill>
        <a:round/>
      </a:ln>
    </cs:spPr>
  </cs:dataPoint>
  <cs:dataPoint3D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9525" cap="flat" cmpd="sng" algn="ctr">
        <a:solidFill>
          <a:schemeClr val="phClr">
            <a:shade val="95000"/>
          </a:schemeClr>
        </a:solidFill>
        <a:round/>
      </a:ln>
    </cs:spPr>
  </cs:dataPoint3D>
  <cs:dataPointLine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158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9525" cap="flat" cmpd="sng" algn="ctr">
        <a:solidFill>
          <a:schemeClr val="phClr">
            <a:shade val="95000"/>
          </a:schemeClr>
        </a:solidFill>
        <a:round/>
      </a:ln>
    </cs:spPr>
  </cs:dataPointMarker>
  <cs:dataPointMarkerLayout symbol="circle" size="5"/>
  <cs:dataPointWireframe>
    <cs:lnRef idx="0">
      <cs:styleClr val="auto"/>
    </cs:lnRef>
    <cs:fillRef idx="2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50000"/>
        <a:lumOff val="50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75000"/>
            <a:lumOff val="2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75000"/>
            <a:lumOff val="25000"/>
          </a:schemeClr>
        </a:solidFill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75000"/>
            <a:lumOff val="25000"/>
          </a:schemeClr>
        </a:solidFill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50000"/>
        <a:lumOff val="50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50000"/>
        <a:lumOff val="50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1">
        <a:lumMod val="50000"/>
        <a:lumOff val="50000"/>
      </a:schemeClr>
    </cs:fontRef>
    <cs:defRPr sz="1400" kern="1200" cap="none" spc="20" baseline="0"/>
  </cs:title>
  <cs:trendline>
    <cs:lnRef idx="0">
      <cs:styleClr val="auto"/>
    </cs:lnRef>
    <cs:fillRef idx="2"/>
    <cs:effectRef idx="0"/>
    <cs:fontRef idx="minor">
      <a:schemeClr val="dk1"/>
    </cs:fontRef>
    <cs:spPr>
      <a:ln w="9525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50000"/>
        <a:lumOff val="50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50000"/>
            <a:lumOff val="50000"/>
          </a:schemeClr>
        </a:solidFill>
      </a:ln>
    </cs:spPr>
  </cs:upBar>
  <cs:valueAxis>
    <cs:lnRef idx="0"/>
    <cs:fillRef idx="0"/>
    <cs:effectRef idx="0"/>
    <cs:fontRef idx="minor">
      <a:schemeClr val="tx1">
        <a:lumMod val="50000"/>
        <a:lumOff val="50000"/>
      </a:schemeClr>
    </cs:fontRef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charts/style5.xml><?xml version="1.0" encoding="utf-8"?>
<cs:chartStyle xmlns:cs="http://schemas.microsoft.com/office/drawing/2012/chartStyle" xmlns:a="http://schemas.openxmlformats.org/drawingml/2006/main" id="32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326">
  <cs:axisTitle>
    <cs:lnRef idx="0"/>
    <cs:fillRef idx="0"/>
    <cs:effectRef idx="0"/>
    <cs:fontRef idx="minor">
      <a:schemeClr val="tx2"/>
    </cs:fontRef>
    <cs:defRPr sz="900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2"/>
    </cs:fontRef>
    <cs:defRPr sz="900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dk1">
            <a:lumMod val="75000"/>
            <a:lumOff val="2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dk1">
            <a:lumMod val="75000"/>
            <a:lumOff val="25000"/>
          </a:schemeClr>
        </a:solidFill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900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1600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900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900" kern="1200"/>
  </cs:valueAxis>
  <cs:wall>
    <cs:lnRef idx="0"/>
    <cs:fillRef idx="0"/>
    <cs:effectRef idx="0"/>
    <cs:fontRef idx="minor">
      <a:schemeClr val="tx2"/>
    </cs:fontRef>
  </cs:wall>
</cs:chartStyle>
</file>

<file path=ppt/charts/style7.xml><?xml version="1.0" encoding="utf-8"?>
<cs:chartStyle xmlns:cs="http://schemas.microsoft.com/office/drawing/2012/chartStyle" xmlns:a="http://schemas.openxmlformats.org/drawingml/2006/main" id="208">
  <cs:axisTitle>
    <cs:lnRef idx="0"/>
    <cs:fillRef idx="0"/>
    <cs:effectRef idx="0"/>
    <cs:fontRef idx="minor">
      <a:schemeClr val="dk1">
        <a:lumMod val="65000"/>
        <a:lumOff val="35000"/>
      </a:schemeClr>
    </cs:fontRef>
    <cs:defRPr sz="900" b="1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900" kern="1200" cap="none" spc="0" normalizeH="0" baseline="0"/>
  </cs:categoryAxis>
  <cs:chartArea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dk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lt1"/>
      </a:solidFill>
      <a:ln w="1587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8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downBar>
  <cs:drop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  <cs:spPr>
      <a:pattFill prst="ltDnDiag">
        <a:fgClr>
          <a:schemeClr val="dk1">
            <a:lumMod val="15000"/>
            <a:lumOff val="85000"/>
          </a:schemeClr>
        </a:fgClr>
        <a:bgClr>
          <a:schemeClr val="lt1"/>
        </a:bgClr>
      </a:pattFill>
    </cs:spPr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legend>
  <cs:plotArea>
    <cs:lnRef idx="0"/>
    <cs:fillRef idx="0"/>
    <cs:effectRef idx="0"/>
    <cs:fontRef idx="minor">
      <a:schemeClr val="dk1"/>
    </cs:fontRef>
    <cs:spPr>
      <a:pattFill prst="ltDnDiag">
        <a:fgClr>
          <a:schemeClr val="dk1">
            <a:lumMod val="15000"/>
            <a:lumOff val="85000"/>
          </a:schemeClr>
        </a:fgClr>
        <a:bgClr>
          <a:schemeClr val="lt1"/>
        </a:bgClr>
      </a:pattFill>
    </cs:spPr>
  </cs:plotArea>
  <cs:plotArea3D>
    <cs:lnRef idx="0"/>
    <cs:fillRef idx="0"/>
    <cs:effectRef idx="0"/>
    <cs:fontRef idx="minor">
      <a:schemeClr val="dk1"/>
    </cs:fontRef>
    <cs:spPr>
      <a:solidFill>
        <a:schemeClr val="lt1"/>
      </a:solidFill>
    </cs:spPr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ajor">
      <a:schemeClr val="dk1">
        <a:lumMod val="50000"/>
        <a:lumOff val="50000"/>
      </a:schemeClr>
    </cs:fontRef>
    <cs:defRPr sz="1600" b="1" kern="1200" cap="none" spc="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dk1"/>
    </cs:fontRef>
    <cs:spPr>
      <a:pattFill prst="ltDnDiag">
        <a:fgClr>
          <a:schemeClr val="dk1">
            <a:lumMod val="15000"/>
            <a:lumOff val="85000"/>
          </a:schemeClr>
        </a:fgClr>
        <a:bgClr>
          <a:schemeClr val="lt1"/>
        </a:bgClr>
      </a:pattFill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32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4_1">
  <dgm:title val=""/>
  <dgm:desc val=""/>
  <dgm:catLst>
    <dgm:cat type="accent4" pri="11100"/>
  </dgm:catLst>
  <dgm:styleLbl name="node0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4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4">
        <a:tint val="4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4">
        <a:tint val="4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4">
        <a:tint val="4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4"/>
    </dgm:fillClrLst>
    <dgm:linClrLst meth="repeat">
      <a:schemeClr val="accent4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accent4"/>
    </dgm:linClrLst>
    <dgm:effectClrLst/>
    <dgm:txLinClrLst/>
    <dgm:txFillClrLst/>
    <dgm:txEffectClrLst/>
  </dgm:styleLbl>
  <dgm:styleLbl name="parChTrans2D4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/>
    </dgm:fillClrLst>
    <dgm:linClrLst meth="repeat">
      <a:schemeClr val="accent4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/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/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4">
        <a:alpha val="4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4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4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4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8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4_1">
  <dgm:title val=""/>
  <dgm:desc val=""/>
  <dgm:catLst>
    <dgm:cat type="accent4" pri="11100"/>
  </dgm:catLst>
  <dgm:styleLbl name="node0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4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4">
        <a:tint val="4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4">
        <a:tint val="4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4">
        <a:tint val="4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4"/>
    </dgm:fillClrLst>
    <dgm:linClrLst meth="repeat">
      <a:schemeClr val="accent4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accent4"/>
    </dgm:linClrLst>
    <dgm:effectClrLst/>
    <dgm:txLinClrLst/>
    <dgm:txFillClrLst/>
    <dgm:txEffectClrLst/>
  </dgm:styleLbl>
  <dgm:styleLbl name="parChTrans2D4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/>
    </dgm:fillClrLst>
    <dgm:linClrLst meth="repeat">
      <a:schemeClr val="accent4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/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/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4">
        <a:alpha val="4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4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4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4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8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6C0071D-D1B6-423B-A0D5-424F6A63DF40}" type="doc">
      <dgm:prSet loTypeId="urn:microsoft.com/office/officeart/2005/8/layout/default" loCatId="list" qsTypeId="urn:microsoft.com/office/officeart/2005/8/quickstyle/simple1" qsCatId="simple" csTypeId="urn:microsoft.com/office/officeart/2005/8/colors/accent4_1" csCatId="accent4" phldr="1"/>
      <dgm:spPr/>
      <dgm:t>
        <a:bodyPr/>
        <a:lstStyle/>
        <a:p>
          <a:endParaRPr lang="es-MX"/>
        </a:p>
      </dgm:t>
    </dgm:pt>
    <dgm:pt modelId="{58EEFFB1-882C-4CD2-91BA-96B0ECFC6E75}">
      <dgm:prSet phldrT="[Texto]"/>
      <dgm:spPr/>
      <dgm:t>
        <a:bodyPr/>
        <a:lstStyle/>
        <a:p>
          <a:r>
            <a:rPr lang="es-MX" dirty="0"/>
            <a:t>100% alcanzado durante el  3er trimestre  con 600 actividades </a:t>
          </a:r>
        </a:p>
      </dgm:t>
    </dgm:pt>
    <dgm:pt modelId="{4A379226-5DF3-427E-B7CB-E19630593FCA}" type="parTrans" cxnId="{A57EF634-0A6C-4BD5-AB78-9BD7B276A085}">
      <dgm:prSet/>
      <dgm:spPr/>
      <dgm:t>
        <a:bodyPr/>
        <a:lstStyle/>
        <a:p>
          <a:endParaRPr lang="es-MX"/>
        </a:p>
      </dgm:t>
    </dgm:pt>
    <dgm:pt modelId="{04D9C1A8-2F4A-4518-B702-C260B2030829}" type="sibTrans" cxnId="{A57EF634-0A6C-4BD5-AB78-9BD7B276A085}">
      <dgm:prSet/>
      <dgm:spPr/>
      <dgm:t>
        <a:bodyPr/>
        <a:lstStyle/>
        <a:p>
          <a:endParaRPr lang="es-MX"/>
        </a:p>
      </dgm:t>
    </dgm:pt>
    <dgm:pt modelId="{277F2DBB-6D4E-4829-BC93-C8DA6D5D0B06}">
      <dgm:prSet phldrT="[Texto]"/>
      <dgm:spPr/>
      <dgm:t>
        <a:bodyPr/>
        <a:lstStyle/>
        <a:p>
          <a:r>
            <a:rPr lang="es-MX" dirty="0"/>
            <a:t>75% alcanzado en lo que va del año con 1800 actividades </a:t>
          </a:r>
        </a:p>
      </dgm:t>
    </dgm:pt>
    <dgm:pt modelId="{CF2F731E-8B05-4554-92ED-D1FEB6577B93}" type="parTrans" cxnId="{FD1E5F8C-0428-43AA-A1E2-0BB1234345C3}">
      <dgm:prSet/>
      <dgm:spPr/>
      <dgm:t>
        <a:bodyPr/>
        <a:lstStyle/>
        <a:p>
          <a:endParaRPr lang="es-MX"/>
        </a:p>
      </dgm:t>
    </dgm:pt>
    <dgm:pt modelId="{3769766E-7D93-4B8A-AF64-471552C76348}" type="sibTrans" cxnId="{FD1E5F8C-0428-43AA-A1E2-0BB1234345C3}">
      <dgm:prSet/>
      <dgm:spPr/>
      <dgm:t>
        <a:bodyPr/>
        <a:lstStyle/>
        <a:p>
          <a:endParaRPr lang="es-MX"/>
        </a:p>
      </dgm:t>
    </dgm:pt>
    <dgm:pt modelId="{056268D4-9051-498E-9F5E-094C24B23CB3}" type="pres">
      <dgm:prSet presAssocID="{E6C0071D-D1B6-423B-A0D5-424F6A63DF40}" presName="diagram" presStyleCnt="0">
        <dgm:presLayoutVars>
          <dgm:dir/>
          <dgm:resizeHandles val="exact"/>
        </dgm:presLayoutVars>
      </dgm:prSet>
      <dgm:spPr/>
    </dgm:pt>
    <dgm:pt modelId="{BF806438-74B6-4F5E-A03B-4619241C51B2}" type="pres">
      <dgm:prSet presAssocID="{58EEFFB1-882C-4CD2-91BA-96B0ECFC6E75}" presName="node" presStyleLbl="node1" presStyleIdx="0" presStyleCnt="2">
        <dgm:presLayoutVars>
          <dgm:bulletEnabled val="1"/>
        </dgm:presLayoutVars>
      </dgm:prSet>
      <dgm:spPr/>
    </dgm:pt>
    <dgm:pt modelId="{2A88072A-E434-47A9-B5EE-40F9E2977358}" type="pres">
      <dgm:prSet presAssocID="{04D9C1A8-2F4A-4518-B702-C260B2030829}" presName="sibTrans" presStyleCnt="0"/>
      <dgm:spPr/>
    </dgm:pt>
    <dgm:pt modelId="{6F20ABF6-5053-4697-BD12-C664233E1A39}" type="pres">
      <dgm:prSet presAssocID="{277F2DBB-6D4E-4829-BC93-C8DA6D5D0B06}" presName="node" presStyleLbl="node1" presStyleIdx="1" presStyleCnt="2">
        <dgm:presLayoutVars>
          <dgm:bulletEnabled val="1"/>
        </dgm:presLayoutVars>
      </dgm:prSet>
      <dgm:spPr/>
    </dgm:pt>
  </dgm:ptLst>
  <dgm:cxnLst>
    <dgm:cxn modelId="{A57EF634-0A6C-4BD5-AB78-9BD7B276A085}" srcId="{E6C0071D-D1B6-423B-A0D5-424F6A63DF40}" destId="{58EEFFB1-882C-4CD2-91BA-96B0ECFC6E75}" srcOrd="0" destOrd="0" parTransId="{4A379226-5DF3-427E-B7CB-E19630593FCA}" sibTransId="{04D9C1A8-2F4A-4518-B702-C260B2030829}"/>
    <dgm:cxn modelId="{D16E356A-7365-4377-BC0C-35B9922BA912}" type="presOf" srcId="{E6C0071D-D1B6-423B-A0D5-424F6A63DF40}" destId="{056268D4-9051-498E-9F5E-094C24B23CB3}" srcOrd="0" destOrd="0" presId="urn:microsoft.com/office/officeart/2005/8/layout/default"/>
    <dgm:cxn modelId="{25459F72-C5F3-4E9A-8B24-399463E5FB11}" type="presOf" srcId="{277F2DBB-6D4E-4829-BC93-C8DA6D5D0B06}" destId="{6F20ABF6-5053-4697-BD12-C664233E1A39}" srcOrd="0" destOrd="0" presId="urn:microsoft.com/office/officeart/2005/8/layout/default"/>
    <dgm:cxn modelId="{FD1E5F8C-0428-43AA-A1E2-0BB1234345C3}" srcId="{E6C0071D-D1B6-423B-A0D5-424F6A63DF40}" destId="{277F2DBB-6D4E-4829-BC93-C8DA6D5D0B06}" srcOrd="1" destOrd="0" parTransId="{CF2F731E-8B05-4554-92ED-D1FEB6577B93}" sibTransId="{3769766E-7D93-4B8A-AF64-471552C76348}"/>
    <dgm:cxn modelId="{95AF2290-D9FD-40DF-8B14-7AE8C1E3E58F}" type="presOf" srcId="{58EEFFB1-882C-4CD2-91BA-96B0ECFC6E75}" destId="{BF806438-74B6-4F5E-A03B-4619241C51B2}" srcOrd="0" destOrd="0" presId="urn:microsoft.com/office/officeart/2005/8/layout/default"/>
    <dgm:cxn modelId="{E8E35C09-4B3D-4AC8-B165-2844DDA85F3A}" type="presParOf" srcId="{056268D4-9051-498E-9F5E-094C24B23CB3}" destId="{BF806438-74B6-4F5E-A03B-4619241C51B2}" srcOrd="0" destOrd="0" presId="urn:microsoft.com/office/officeart/2005/8/layout/default"/>
    <dgm:cxn modelId="{BCC16228-5980-4BC8-A195-ABFE24B9802F}" type="presParOf" srcId="{056268D4-9051-498E-9F5E-094C24B23CB3}" destId="{2A88072A-E434-47A9-B5EE-40F9E2977358}" srcOrd="1" destOrd="0" presId="urn:microsoft.com/office/officeart/2005/8/layout/default"/>
    <dgm:cxn modelId="{E9F524EB-667C-45D7-9190-162A33980682}" type="presParOf" srcId="{056268D4-9051-498E-9F5E-094C24B23CB3}" destId="{6F20ABF6-5053-4697-BD12-C664233E1A39}" srcOrd="2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E6C0071D-D1B6-423B-A0D5-424F6A63DF40}" type="doc">
      <dgm:prSet loTypeId="urn:microsoft.com/office/officeart/2005/8/layout/default" loCatId="list" qsTypeId="urn:microsoft.com/office/officeart/2005/8/quickstyle/simple1" qsCatId="simple" csTypeId="urn:microsoft.com/office/officeart/2005/8/colors/accent4_1" csCatId="accent4" phldr="1"/>
      <dgm:spPr/>
      <dgm:t>
        <a:bodyPr/>
        <a:lstStyle/>
        <a:p>
          <a:endParaRPr lang="es-MX"/>
        </a:p>
      </dgm:t>
    </dgm:pt>
    <dgm:pt modelId="{58EEFFB1-882C-4CD2-91BA-96B0ECFC6E75}">
      <dgm:prSet phldrT="[Texto]"/>
      <dgm:spPr/>
      <dgm:t>
        <a:bodyPr/>
        <a:lstStyle/>
        <a:p>
          <a:r>
            <a:rPr lang="es-MX" dirty="0"/>
            <a:t>103.20% alcanzado durante el  3er trimestre </a:t>
          </a:r>
        </a:p>
      </dgm:t>
    </dgm:pt>
    <dgm:pt modelId="{4A379226-5DF3-427E-B7CB-E19630593FCA}" type="parTrans" cxnId="{A57EF634-0A6C-4BD5-AB78-9BD7B276A085}">
      <dgm:prSet/>
      <dgm:spPr/>
      <dgm:t>
        <a:bodyPr/>
        <a:lstStyle/>
        <a:p>
          <a:endParaRPr lang="es-MX"/>
        </a:p>
      </dgm:t>
    </dgm:pt>
    <dgm:pt modelId="{04D9C1A8-2F4A-4518-B702-C260B2030829}" type="sibTrans" cxnId="{A57EF634-0A6C-4BD5-AB78-9BD7B276A085}">
      <dgm:prSet/>
      <dgm:spPr/>
      <dgm:t>
        <a:bodyPr/>
        <a:lstStyle/>
        <a:p>
          <a:endParaRPr lang="es-MX"/>
        </a:p>
      </dgm:t>
    </dgm:pt>
    <dgm:pt modelId="{277F2DBB-6D4E-4829-BC93-C8DA6D5D0B06}">
      <dgm:prSet phldrT="[Texto]"/>
      <dgm:spPr/>
      <dgm:t>
        <a:bodyPr/>
        <a:lstStyle/>
        <a:p>
          <a:r>
            <a:rPr lang="es-MX" dirty="0"/>
            <a:t>76% alcanzado ANUALMENTE</a:t>
          </a:r>
        </a:p>
      </dgm:t>
    </dgm:pt>
    <dgm:pt modelId="{CF2F731E-8B05-4554-92ED-D1FEB6577B93}" type="parTrans" cxnId="{FD1E5F8C-0428-43AA-A1E2-0BB1234345C3}">
      <dgm:prSet/>
      <dgm:spPr/>
      <dgm:t>
        <a:bodyPr/>
        <a:lstStyle/>
        <a:p>
          <a:endParaRPr lang="es-MX"/>
        </a:p>
      </dgm:t>
    </dgm:pt>
    <dgm:pt modelId="{3769766E-7D93-4B8A-AF64-471552C76348}" type="sibTrans" cxnId="{FD1E5F8C-0428-43AA-A1E2-0BB1234345C3}">
      <dgm:prSet/>
      <dgm:spPr/>
      <dgm:t>
        <a:bodyPr/>
        <a:lstStyle/>
        <a:p>
          <a:endParaRPr lang="es-MX"/>
        </a:p>
      </dgm:t>
    </dgm:pt>
    <dgm:pt modelId="{056268D4-9051-498E-9F5E-094C24B23CB3}" type="pres">
      <dgm:prSet presAssocID="{E6C0071D-D1B6-423B-A0D5-424F6A63DF40}" presName="diagram" presStyleCnt="0">
        <dgm:presLayoutVars>
          <dgm:dir/>
          <dgm:resizeHandles val="exact"/>
        </dgm:presLayoutVars>
      </dgm:prSet>
      <dgm:spPr/>
    </dgm:pt>
    <dgm:pt modelId="{BF806438-74B6-4F5E-A03B-4619241C51B2}" type="pres">
      <dgm:prSet presAssocID="{58EEFFB1-882C-4CD2-91BA-96B0ECFC6E75}" presName="node" presStyleLbl="node1" presStyleIdx="0" presStyleCnt="2">
        <dgm:presLayoutVars>
          <dgm:bulletEnabled val="1"/>
        </dgm:presLayoutVars>
      </dgm:prSet>
      <dgm:spPr/>
    </dgm:pt>
    <dgm:pt modelId="{2A88072A-E434-47A9-B5EE-40F9E2977358}" type="pres">
      <dgm:prSet presAssocID="{04D9C1A8-2F4A-4518-B702-C260B2030829}" presName="sibTrans" presStyleCnt="0"/>
      <dgm:spPr/>
    </dgm:pt>
    <dgm:pt modelId="{6F20ABF6-5053-4697-BD12-C664233E1A39}" type="pres">
      <dgm:prSet presAssocID="{277F2DBB-6D4E-4829-BC93-C8DA6D5D0B06}" presName="node" presStyleLbl="node1" presStyleIdx="1" presStyleCnt="2">
        <dgm:presLayoutVars>
          <dgm:bulletEnabled val="1"/>
        </dgm:presLayoutVars>
      </dgm:prSet>
      <dgm:spPr/>
    </dgm:pt>
  </dgm:ptLst>
  <dgm:cxnLst>
    <dgm:cxn modelId="{A57EF634-0A6C-4BD5-AB78-9BD7B276A085}" srcId="{E6C0071D-D1B6-423B-A0D5-424F6A63DF40}" destId="{58EEFFB1-882C-4CD2-91BA-96B0ECFC6E75}" srcOrd="0" destOrd="0" parTransId="{4A379226-5DF3-427E-B7CB-E19630593FCA}" sibTransId="{04D9C1A8-2F4A-4518-B702-C260B2030829}"/>
    <dgm:cxn modelId="{D16E356A-7365-4377-BC0C-35B9922BA912}" type="presOf" srcId="{E6C0071D-D1B6-423B-A0D5-424F6A63DF40}" destId="{056268D4-9051-498E-9F5E-094C24B23CB3}" srcOrd="0" destOrd="0" presId="urn:microsoft.com/office/officeart/2005/8/layout/default"/>
    <dgm:cxn modelId="{25459F72-C5F3-4E9A-8B24-399463E5FB11}" type="presOf" srcId="{277F2DBB-6D4E-4829-BC93-C8DA6D5D0B06}" destId="{6F20ABF6-5053-4697-BD12-C664233E1A39}" srcOrd="0" destOrd="0" presId="urn:microsoft.com/office/officeart/2005/8/layout/default"/>
    <dgm:cxn modelId="{FD1E5F8C-0428-43AA-A1E2-0BB1234345C3}" srcId="{E6C0071D-D1B6-423B-A0D5-424F6A63DF40}" destId="{277F2DBB-6D4E-4829-BC93-C8DA6D5D0B06}" srcOrd="1" destOrd="0" parTransId="{CF2F731E-8B05-4554-92ED-D1FEB6577B93}" sibTransId="{3769766E-7D93-4B8A-AF64-471552C76348}"/>
    <dgm:cxn modelId="{95AF2290-D9FD-40DF-8B14-7AE8C1E3E58F}" type="presOf" srcId="{58EEFFB1-882C-4CD2-91BA-96B0ECFC6E75}" destId="{BF806438-74B6-4F5E-A03B-4619241C51B2}" srcOrd="0" destOrd="0" presId="urn:microsoft.com/office/officeart/2005/8/layout/default"/>
    <dgm:cxn modelId="{E8E35C09-4B3D-4AC8-B165-2844DDA85F3A}" type="presParOf" srcId="{056268D4-9051-498E-9F5E-094C24B23CB3}" destId="{BF806438-74B6-4F5E-A03B-4619241C51B2}" srcOrd="0" destOrd="0" presId="urn:microsoft.com/office/officeart/2005/8/layout/default"/>
    <dgm:cxn modelId="{BCC16228-5980-4BC8-A195-ABFE24B9802F}" type="presParOf" srcId="{056268D4-9051-498E-9F5E-094C24B23CB3}" destId="{2A88072A-E434-47A9-B5EE-40F9E2977358}" srcOrd="1" destOrd="0" presId="urn:microsoft.com/office/officeart/2005/8/layout/default"/>
    <dgm:cxn modelId="{E9F524EB-667C-45D7-9190-162A33980682}" type="presParOf" srcId="{056268D4-9051-498E-9F5E-094C24B23CB3}" destId="{6F20ABF6-5053-4697-BD12-C664233E1A39}" srcOrd="2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F806438-74B6-4F5E-A03B-4619241C51B2}">
      <dsp:nvSpPr>
        <dsp:cNvPr id="0" name=""/>
        <dsp:cNvSpPr/>
      </dsp:nvSpPr>
      <dsp:spPr>
        <a:xfrm>
          <a:off x="245066" y="361"/>
          <a:ext cx="2901051" cy="1740631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4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marL="0" lvl="0" indent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2700" kern="1200" dirty="0"/>
            <a:t>100% alcanzado durante el  3er trimestre  con 600 actividades </a:t>
          </a:r>
        </a:p>
      </dsp:txBody>
      <dsp:txXfrm>
        <a:off x="245066" y="361"/>
        <a:ext cx="2901051" cy="1740631"/>
      </dsp:txXfrm>
    </dsp:sp>
    <dsp:sp modelId="{6F20ABF6-5053-4697-BD12-C664233E1A39}">
      <dsp:nvSpPr>
        <dsp:cNvPr id="0" name=""/>
        <dsp:cNvSpPr/>
      </dsp:nvSpPr>
      <dsp:spPr>
        <a:xfrm>
          <a:off x="245066" y="2031098"/>
          <a:ext cx="2901051" cy="1740631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4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marL="0" lvl="0" indent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2700" kern="1200" dirty="0"/>
            <a:t>75% alcanzado en lo que va del año con 1800 actividades </a:t>
          </a:r>
        </a:p>
      </dsp:txBody>
      <dsp:txXfrm>
        <a:off x="245066" y="2031098"/>
        <a:ext cx="2901051" cy="1740631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F806438-74B6-4F5E-A03B-4619241C51B2}">
      <dsp:nvSpPr>
        <dsp:cNvPr id="0" name=""/>
        <dsp:cNvSpPr/>
      </dsp:nvSpPr>
      <dsp:spPr>
        <a:xfrm>
          <a:off x="319652" y="469"/>
          <a:ext cx="2434163" cy="1460498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4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2200" kern="1200" dirty="0"/>
            <a:t>103.20% alcanzado durante el  3er trimestre </a:t>
          </a:r>
        </a:p>
      </dsp:txBody>
      <dsp:txXfrm>
        <a:off x="319652" y="469"/>
        <a:ext cx="2434163" cy="1460498"/>
      </dsp:txXfrm>
    </dsp:sp>
    <dsp:sp modelId="{6F20ABF6-5053-4697-BD12-C664233E1A39}">
      <dsp:nvSpPr>
        <dsp:cNvPr id="0" name=""/>
        <dsp:cNvSpPr/>
      </dsp:nvSpPr>
      <dsp:spPr>
        <a:xfrm>
          <a:off x="319652" y="1704383"/>
          <a:ext cx="2434163" cy="1460498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4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2200" kern="1200" dirty="0"/>
            <a:t>76% alcanzado ANUALMENTE</a:t>
          </a:r>
        </a:p>
      </dsp:txBody>
      <dsp:txXfrm>
        <a:off x="319652" y="1704383"/>
        <a:ext cx="2434163" cy="146049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0.0481</cdr:x>
      <cdr:y>0.04223</cdr:y>
    </cdr:from>
    <cdr:to>
      <cdr:x>1</cdr:x>
      <cdr:y>0.28845</cdr:y>
    </cdr:to>
    <cdr:sp macro="" textlink="">
      <cdr:nvSpPr>
        <cdr:cNvPr id="2" name="Rectángulo 1">
          <a:extLst xmlns:a="http://schemas.openxmlformats.org/drawingml/2006/main">
            <a:ext uri="{FF2B5EF4-FFF2-40B4-BE49-F238E27FC236}">
              <a16:creationId xmlns:a16="http://schemas.microsoft.com/office/drawing/2014/main" id="{0594FBD3-91AF-236E-6C11-0FD0CB356CC4}"/>
            </a:ext>
          </a:extLst>
        </cdr:cNvPr>
        <cdr:cNvSpPr/>
      </cdr:nvSpPr>
      <cdr:spPr>
        <a:xfrm xmlns:a="http://schemas.openxmlformats.org/drawingml/2006/main">
          <a:off x="278403" y="174707"/>
          <a:ext cx="5509810" cy="1018628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>
          <a:noFill/>
        </a:ln>
      </cdr:spPr>
      <cdr:style>
        <a:lnRef xmlns:a="http://schemas.openxmlformats.org/drawingml/2006/main" idx="0">
          <a:scrgbClr r="0" g="0" b="0"/>
        </a:lnRef>
        <a:fillRef xmlns:a="http://schemas.openxmlformats.org/drawingml/2006/main" idx="0">
          <a:scrgbClr r="0" g="0" b="0"/>
        </a:fillRef>
        <a:effectRef xmlns:a="http://schemas.openxmlformats.org/drawingml/2006/main" idx="0">
          <a:scrgbClr r="0" g="0" b="0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pPr algn="ctr" rtl="0">
            <a:defRPr sz="1400" b="1" i="0" u="none" strike="noStrike" kern="1200" spc="0" baseline="0">
              <a:solidFill>
                <a:prstClr val="black"/>
              </a:solidFill>
              <a:latin typeface="+mn-lt"/>
              <a:ea typeface="+mn-ea"/>
              <a:cs typeface="+mn-cs"/>
            </a:defRPr>
          </a:pPr>
          <a:r>
            <a:rPr lang="es-MX" sz="1200" dirty="0"/>
            <a:t>METAS PLANEADAS Y ALCANZADAS DE INDICADORES ESTRATEGICOS DEL NIVEL FIN</a:t>
          </a:r>
        </a:p>
        <a:p xmlns:a="http://schemas.openxmlformats.org/drawingml/2006/main">
          <a:pPr algn="ctr" rtl="0">
            <a:defRPr sz="1400" b="1" i="0" u="none" strike="noStrike" kern="1200" spc="0" baseline="0">
              <a:solidFill>
                <a:prstClr val="black"/>
              </a:solidFill>
              <a:latin typeface="+mn-lt"/>
              <a:ea typeface="+mn-ea"/>
              <a:cs typeface="+mn-cs"/>
            </a:defRPr>
          </a:pPr>
          <a:r>
            <a:rPr lang="es-MX" sz="1200" b="1" kern="1200" dirty="0">
              <a:solidFill>
                <a:prstClr val="black"/>
              </a:solidFill>
            </a:rPr>
            <a:t>EJE 3 TODOS POR LA PAZ</a:t>
          </a:r>
        </a:p>
        <a:p xmlns:a="http://schemas.openxmlformats.org/drawingml/2006/main">
          <a:pPr algn="ctr" rtl="0">
            <a:defRPr sz="1400" b="1" i="0" u="none" strike="noStrike" kern="1200" spc="0" baseline="0">
              <a:solidFill>
                <a:prstClr val="black"/>
              </a:solidFill>
              <a:latin typeface="+mn-lt"/>
              <a:ea typeface="+mn-ea"/>
              <a:cs typeface="+mn-cs"/>
            </a:defRPr>
          </a:pPr>
          <a:r>
            <a:rPr lang="es-MX" sz="1200" dirty="0"/>
            <a:t>TERCER TRIMESTRE 2025</a:t>
          </a: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MX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51B5C03-DF19-4392-99F8-708549DBC7F3}" type="datetimeFigureOut">
              <a:rPr lang="es-MX" smtClean="0"/>
              <a:t>31/10/2025</a:t>
            </a:fld>
            <a:endParaRPr lang="es-MX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MX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MX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2CFF367-B67F-4268-B76C-05A6E27ED99E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4347036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F217E74-038A-EEF1-18E6-448E6805DBA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>
            <a:extLst>
              <a:ext uri="{FF2B5EF4-FFF2-40B4-BE49-F238E27FC236}">
                <a16:creationId xmlns:a16="http://schemas.microsoft.com/office/drawing/2014/main" id="{464710F1-5B78-C667-A9F9-B682BA28AD9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>
            <a:extLst>
              <a:ext uri="{FF2B5EF4-FFF2-40B4-BE49-F238E27FC236}">
                <a16:creationId xmlns:a16="http://schemas.microsoft.com/office/drawing/2014/main" id="{A04E7BFA-B292-6D89-408B-BFC8659E85D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40C53AB9-184E-2317-7E37-7978604A705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F85A3B2-6601-44E5-AE42-D842DC1A672C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9892670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4E59A78-F3E1-6CAF-4E9B-1539D1995F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>
            <a:extLst>
              <a:ext uri="{FF2B5EF4-FFF2-40B4-BE49-F238E27FC236}">
                <a16:creationId xmlns:a16="http://schemas.microsoft.com/office/drawing/2014/main" id="{6743452D-5716-93E4-3664-F892C234EBF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>
            <a:extLst>
              <a:ext uri="{FF2B5EF4-FFF2-40B4-BE49-F238E27FC236}">
                <a16:creationId xmlns:a16="http://schemas.microsoft.com/office/drawing/2014/main" id="{1F9B6CE0-7D35-3378-16CD-7204C5AD424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096B49E1-CB4D-BE34-B7FE-0BB4F941F70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F85A3B2-6601-44E5-AE42-D842DC1A672C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280209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69AB77F-6E45-7BEA-5A74-FAEC7C77A8A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MX"/>
              <a:t>Haz clic para modificar el estilo de título del patrón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6880F216-E30C-E7CE-C147-60C2D1856EE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MX"/>
              <a:t>Haz clic para editar el estilo de subtítulo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D0F51F91-C083-ED93-387C-762CCE8C26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7E970D-DF02-45F3-8994-5FE976180528}" type="datetimeFigureOut">
              <a:rPr lang="es-MX" smtClean="0"/>
              <a:t>31/10/2025</a:t>
            </a:fld>
            <a:endParaRPr lang="es-MX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6A5A705E-5E3F-CC16-019A-7D3581ECF0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EB27E071-4130-6E48-927B-8E092A05DA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DA0BA2-8A06-4412-BB47-F225CE74066D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5371470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A3D50DC-068D-6E85-2120-93D1650BC5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/>
              <a:t>Haz clic para modificar el estilo de título del patrón</a:t>
            </a:r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DC486951-F2A1-CA2B-EF08-B3E0355BE20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98865D05-6912-5F1D-A01E-038A526C84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7E970D-DF02-45F3-8994-5FE976180528}" type="datetimeFigureOut">
              <a:rPr lang="es-MX" smtClean="0"/>
              <a:t>31/10/2025</a:t>
            </a:fld>
            <a:endParaRPr lang="es-MX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EE3D3E1D-0EB2-461E-C129-D9FC271533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D5084F53-4D8E-A0DA-5FA7-D278888A0A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DA0BA2-8A06-4412-BB47-F225CE74066D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8462214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9327D5E6-B29E-92C7-E99D-66261EEA1FC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MX"/>
              <a:t>Haz clic para modificar el estilo de título del patrón</a:t>
            </a:r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6EFBA495-CBF7-0F1D-A0BF-0529A7BAF87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B927427E-2125-FDA7-B09E-46A69C7988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7E970D-DF02-45F3-8994-5FE976180528}" type="datetimeFigureOut">
              <a:rPr lang="es-MX" smtClean="0"/>
              <a:t>31/10/2025</a:t>
            </a:fld>
            <a:endParaRPr lang="es-MX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D4DEFA4D-E92A-081D-5C48-B7BDD8ED21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D4185793-D040-51AD-0700-E4153A2F7D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DA0BA2-8A06-4412-BB47-F225CE74066D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40711433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D46F206-E9D1-E311-02F1-81FC909318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/>
              <a:t>Haz clic para modificar el estilo de título del patrón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F8F66DDF-CE0F-EB4D-C91B-5B953F22699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75704FC1-1182-89D3-8E6F-62DA0E418C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7E970D-DF02-45F3-8994-5FE976180528}" type="datetimeFigureOut">
              <a:rPr lang="es-MX" smtClean="0"/>
              <a:t>31/10/2025</a:t>
            </a:fld>
            <a:endParaRPr lang="es-MX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003EE3AA-D078-BD67-5D94-3EDDE1DF33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7170ED73-C48F-DE30-8599-50D43EC7EE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DA0BA2-8A06-4412-BB47-F225CE74066D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467725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EA5FC05-CE53-1D15-C0C9-ACD8EE2EFD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MX"/>
              <a:t>Haz clic para modificar el estilo de título del patrón</a:t>
            </a:r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7EA9827E-A0A3-BDDE-99A4-C99037B1B5F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75B5C193-D613-B042-0F16-A83DC120FA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7E970D-DF02-45F3-8994-5FE976180528}" type="datetimeFigureOut">
              <a:rPr lang="es-MX" smtClean="0"/>
              <a:t>31/10/2025</a:t>
            </a:fld>
            <a:endParaRPr lang="es-MX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D553CD55-EA0B-F384-3FBD-E7B00C1392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73FFC716-9A2C-90FF-9AAB-1BC039E088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DA0BA2-8A06-4412-BB47-F225CE74066D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8346798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8526AC6-02DB-09EB-FD8D-12A0F57963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/>
              <a:t>Haz clic para modificar el estilo de título del patrón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0D5108FB-2937-75DD-D5B1-05770614A9A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5C13890D-681E-C6C1-9B64-86852CB3F60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02BC40D8-6346-7816-42EC-7B4A84FCF7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7E970D-DF02-45F3-8994-5FE976180528}" type="datetimeFigureOut">
              <a:rPr lang="es-MX" smtClean="0"/>
              <a:t>31/10/2025</a:t>
            </a:fld>
            <a:endParaRPr lang="es-MX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6D64CAFD-973A-B84A-CA2C-750B391F8F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75A415BE-029E-7A36-B083-117D3F21A1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DA0BA2-8A06-4412-BB47-F225CE74066D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9396497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933CF38-96F1-06ED-ABDE-E369E0FD96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MX"/>
              <a:t>Haz clic para modificar el estilo de título del patrón</a:t>
            </a:r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49936F66-E70F-AD82-86D8-DA88A2927FC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824A0FE9-6097-A8D9-0FC3-08A7E97B9AB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25F73603-5C38-D4D3-2608-C4AD0F11E33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12E88172-2082-5AC6-FA83-21F0840DD4F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59D0A623-B594-924E-1313-B4CF827E1C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7E970D-DF02-45F3-8994-5FE976180528}" type="datetimeFigureOut">
              <a:rPr lang="es-MX" smtClean="0"/>
              <a:t>31/10/2025</a:t>
            </a:fld>
            <a:endParaRPr lang="es-MX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84E82C68-533E-4721-D28A-427C6CC2CF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4EBE3751-2FCC-2B13-D3E6-C6997FF600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DA0BA2-8A06-4412-BB47-F225CE74066D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4792610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5980D10-C831-E9F6-CB2A-6610BBAA4F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/>
              <a:t>Haz clic para modificar el estilo de título del patrón</a:t>
            </a:r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F6A07F17-6F00-A3A4-C14C-76FE8BB449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7E970D-DF02-45F3-8994-5FE976180528}" type="datetimeFigureOut">
              <a:rPr lang="es-MX" smtClean="0"/>
              <a:t>31/10/2025</a:t>
            </a:fld>
            <a:endParaRPr lang="es-MX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E968C40F-EDEA-7C90-C251-5BBCFAAB1E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BB668FA7-1C03-4A8A-5298-E7DC5892BC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DA0BA2-8A06-4412-BB47-F225CE74066D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3995457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F9EF3F85-E5DC-881E-5987-88F007C4A3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7E970D-DF02-45F3-8994-5FE976180528}" type="datetimeFigureOut">
              <a:rPr lang="es-MX" smtClean="0"/>
              <a:t>31/10/2025</a:t>
            </a:fld>
            <a:endParaRPr lang="es-MX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EAAE766F-C9D2-8DC3-3F62-17853BAD37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56B97A16-506B-F3DD-4EB2-A2EA88E71F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DA0BA2-8A06-4412-BB47-F225CE74066D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4582702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15959C4-1D73-6EA3-7DCE-7BAA262873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MX"/>
              <a:t>Haz clic para modificar el estilo de título del patrón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0586C751-0AF1-7E55-6E2D-F565A866871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B066B461-A30E-65E1-F7ED-667E253DBDB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B0622155-98F4-882F-5210-AC444A4F41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7E970D-DF02-45F3-8994-5FE976180528}" type="datetimeFigureOut">
              <a:rPr lang="es-MX" smtClean="0"/>
              <a:t>31/10/2025</a:t>
            </a:fld>
            <a:endParaRPr lang="es-MX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9F90C309-79B4-90F8-3AD2-FE419E8A56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426B760C-B5DA-F264-7568-D8A6CE1209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DA0BA2-8A06-4412-BB47-F225CE74066D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1668115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AD410E0-9FAE-804A-467D-8B87C79BF1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MX"/>
              <a:t>Haz clic para modificar el estilo de título del patrón</a:t>
            </a:r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E3503BB9-70C9-6C65-818E-B7CEA6CACB1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MX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CD23BDC8-62D0-2C07-4060-C8E5347F232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B6ECD774-2DBE-8F88-C0F5-A1715896FC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7E970D-DF02-45F3-8994-5FE976180528}" type="datetimeFigureOut">
              <a:rPr lang="es-MX" smtClean="0"/>
              <a:t>31/10/2025</a:t>
            </a:fld>
            <a:endParaRPr lang="es-MX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E41755DD-D9B1-65EA-4721-5EE224ADD4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8D71FC74-FDFE-ECF3-595F-DCE24070CC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DA0BA2-8A06-4412-BB47-F225CE74066D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6986004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4B12A85B-3425-20D1-32FC-069BCAE547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MX"/>
              <a:t>Haz clic para modificar el estilo de título del patrón</a:t>
            </a:r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E8D2D667-84C3-9D4A-64F7-1454D34A5B2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E0F4FE86-1058-B543-82E1-B203DED6AD2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647E970D-DF02-45F3-8994-5FE976180528}" type="datetimeFigureOut">
              <a:rPr lang="es-MX" smtClean="0"/>
              <a:t>31/10/2025</a:t>
            </a:fld>
            <a:endParaRPr lang="es-MX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5845A1CD-EDE0-CAEA-47DD-5FF6AFB92A2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s-MX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51245BD1-23EE-43EB-4052-CA29BD8D8E4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15DA0BA2-8A06-4412-BB47-F225CE74066D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4263335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MX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.xml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0.xml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1.xml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2.xml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3.xml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chart" Target="../charts/char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4.xml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5.xml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6.xml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7.xml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8.xml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9.xml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chart" Target="../charts/chart20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chart" Target="../charts/chart21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2.xml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3.xml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4.xml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5.xml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6.jpe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6.xml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7.xml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9.jpe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8.xml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9.xml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2.jpe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4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chart" Target="../charts/chart2.xml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Relationship Id="rId9" Type="http://schemas.openxmlformats.org/officeDocument/2006/relationships/chart" Target="../charts/chart3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chart" Target="../charts/chart4.xml"/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Marcador de contenido 4">
            <a:extLst>
              <a:ext uri="{FF2B5EF4-FFF2-40B4-BE49-F238E27FC236}">
                <a16:creationId xmlns:a16="http://schemas.microsoft.com/office/drawing/2014/main" id="{59E6878A-B569-AE1D-2533-4FF8761AF8B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5828" y="41890"/>
            <a:ext cx="10144125" cy="6716094"/>
          </a:xfrm>
        </p:spPr>
      </p:pic>
    </p:spTree>
    <p:extLst>
      <p:ext uri="{BB962C8B-B14F-4D97-AF65-F5344CB8AC3E}">
        <p14:creationId xmlns:p14="http://schemas.microsoft.com/office/powerpoint/2010/main" val="338668646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AE8D983-F397-429F-77EB-6466CF05BEE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>
            <a:extLst>
              <a:ext uri="{FF2B5EF4-FFF2-40B4-BE49-F238E27FC236}">
                <a16:creationId xmlns:a16="http://schemas.microsoft.com/office/drawing/2014/main" id="{7F791C99-26DB-B4B9-36F8-83782CE1D60A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s-MX" sz="31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ACTIVIDADES  DE LA DIRECCIÓN GENERAL DE LA COORDINACIÓN ADMINISTRATIVA</a:t>
            </a:r>
            <a:endParaRPr lang="es-MX" dirty="0"/>
          </a:p>
        </p:txBody>
      </p:sp>
      <p:pic>
        <p:nvPicPr>
          <p:cNvPr id="5" name="Marcador de contenido 4">
            <a:extLst>
              <a:ext uri="{FF2B5EF4-FFF2-40B4-BE49-F238E27FC236}">
                <a16:creationId xmlns:a16="http://schemas.microsoft.com/office/drawing/2014/main" id="{2A2716D3-C5CE-FC91-28DD-685AD285270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9016" b="18782"/>
          <a:stretch>
            <a:fillRect/>
          </a:stretch>
        </p:blipFill>
        <p:spPr>
          <a:xfrm>
            <a:off x="1023937" y="6044184"/>
            <a:ext cx="10144125" cy="813816"/>
          </a:xfrm>
          <a:prstGeom prst="rect">
            <a:avLst/>
          </a:prstGeom>
        </p:spPr>
      </p:pic>
      <p:graphicFrame>
        <p:nvGraphicFramePr>
          <p:cNvPr id="8" name="Gráfico 7">
            <a:extLst>
              <a:ext uri="{FF2B5EF4-FFF2-40B4-BE49-F238E27FC236}">
                <a16:creationId xmlns:a16="http://schemas.microsoft.com/office/drawing/2014/main" id="{4060BC72-AD33-CEA2-B52B-3104A32A7334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91330935"/>
              </p:ext>
            </p:extLst>
          </p:nvPr>
        </p:nvGraphicFramePr>
        <p:xfrm>
          <a:off x="2130552" y="1572768"/>
          <a:ext cx="7653528" cy="39044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54525833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>
            <a:extLst>
              <a:ext uri="{FF2B5EF4-FFF2-40B4-BE49-F238E27FC236}">
                <a16:creationId xmlns:a16="http://schemas.microsoft.com/office/drawing/2014/main" id="{FB5B0058-AF13-4859-B429-4EDDE2A26F7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17E44DC2-3DA6-BF8F-869B-C02D3445FE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08454" y="1360481"/>
            <a:ext cx="4605340" cy="238760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5000">
                <a:solidFill>
                  <a:schemeClr val="bg1"/>
                </a:solidFill>
              </a:rPr>
              <a:t>FOTOGRAFÍAS </a:t>
            </a:r>
          </a:p>
        </p:txBody>
      </p:sp>
      <p:pic>
        <p:nvPicPr>
          <p:cNvPr id="5" name="Marcador de contenido 4">
            <a:extLst>
              <a:ext uri="{FF2B5EF4-FFF2-40B4-BE49-F238E27FC236}">
                <a16:creationId xmlns:a16="http://schemas.microsoft.com/office/drawing/2014/main" id="{2A962107-4613-9975-7955-65E6E6D73F0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04"/>
          <a:stretch>
            <a:fillRect/>
          </a:stretch>
        </p:blipFill>
        <p:spPr bwMode="auto">
          <a:xfrm>
            <a:off x="7115177" y="115193"/>
            <a:ext cx="4950618" cy="6627614"/>
          </a:xfrm>
          <a:prstGeom prst="rect">
            <a:avLst/>
          </a:prstGeom>
          <a:noFill/>
          <a:extLst>
            <a:ext uri="{53640926-AAD7-44D8-BBD7-CCE9431645EC}">
              <a14:shadowObscured xmlns:a14="http://schemas.microsoft.com/office/drawing/2010/main"/>
            </a:ext>
          </a:extLst>
        </p:spPr>
      </p:pic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AC65C03C-3F17-45DC-A1B9-35ACA43397D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7115176" y="115193"/>
            <a:ext cx="0" cy="6627614"/>
          </a:xfrm>
          <a:prstGeom prst="line">
            <a:avLst/>
          </a:prstGeom>
          <a:ln w="127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Rectangle 20">
            <a:extLst>
              <a:ext uri="{FF2B5EF4-FFF2-40B4-BE49-F238E27FC236}">
                <a16:creationId xmlns:a16="http://schemas.microsoft.com/office/drawing/2014/main" id="{A4A161CC-6DC5-4863-B213-94529D6E06D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26206" y="115193"/>
            <a:ext cx="11939588" cy="6627614"/>
          </a:xfrm>
          <a:prstGeom prst="rect">
            <a:avLst/>
          </a:prstGeom>
          <a:noFill/>
          <a:ln w="127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915663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E970D4D-3133-F7F2-C520-7277392396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s-MX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COMPONENTE DE LA DIRECCIÓN DE DERECHOS HUMANOS Y GRUPOS PRIORITARIOS </a:t>
            </a:r>
            <a:endParaRPr lang="es-MX" dirty="0"/>
          </a:p>
        </p:txBody>
      </p:sp>
      <p:graphicFrame>
        <p:nvGraphicFramePr>
          <p:cNvPr id="4" name="Marcador de contenido 3">
            <a:extLst>
              <a:ext uri="{FF2B5EF4-FFF2-40B4-BE49-F238E27FC236}">
                <a16:creationId xmlns:a16="http://schemas.microsoft.com/office/drawing/2014/main" id="{0DAF1605-A854-B949-83E5-62D4D32461EE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002616998"/>
              </p:ext>
            </p:extLst>
          </p:nvPr>
        </p:nvGraphicFramePr>
        <p:xfrm>
          <a:off x="838200" y="1690688"/>
          <a:ext cx="10515600" cy="43513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5" name="Marcador de contenido 4">
            <a:extLst>
              <a:ext uri="{FF2B5EF4-FFF2-40B4-BE49-F238E27FC236}">
                <a16:creationId xmlns:a16="http://schemas.microsoft.com/office/drawing/2014/main" id="{9F12C629-F750-B8E2-E113-070F74449A3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9016" b="18782"/>
          <a:stretch>
            <a:fillRect/>
          </a:stretch>
        </p:blipFill>
        <p:spPr>
          <a:xfrm>
            <a:off x="1023937" y="6044184"/>
            <a:ext cx="10144125" cy="8138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907842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18EAD4C-CF64-DC82-17CF-543F2F1A25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s-MX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ACTIVIDADES  DE LA DIRECCIÓN DE DERECHOS HUMANOS Y GRUPOS PRIORITARIOS </a:t>
            </a:r>
            <a:endParaRPr lang="es-MX" dirty="0"/>
          </a:p>
        </p:txBody>
      </p:sp>
      <p:pic>
        <p:nvPicPr>
          <p:cNvPr id="4" name="Marcador de contenido 4">
            <a:extLst>
              <a:ext uri="{FF2B5EF4-FFF2-40B4-BE49-F238E27FC236}">
                <a16:creationId xmlns:a16="http://schemas.microsoft.com/office/drawing/2014/main" id="{21E13B42-A8E6-7BF6-747F-66C2D8FDDA4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9016" b="18782"/>
          <a:stretch>
            <a:fillRect/>
          </a:stretch>
        </p:blipFill>
        <p:spPr>
          <a:xfrm>
            <a:off x="1023937" y="6044184"/>
            <a:ext cx="10144125" cy="813816"/>
          </a:xfrm>
          <a:prstGeom prst="rect">
            <a:avLst/>
          </a:prstGeom>
        </p:spPr>
      </p:pic>
      <p:graphicFrame>
        <p:nvGraphicFramePr>
          <p:cNvPr id="7" name="Gráfico 6">
            <a:extLst>
              <a:ext uri="{FF2B5EF4-FFF2-40B4-BE49-F238E27FC236}">
                <a16:creationId xmlns:a16="http://schemas.microsoft.com/office/drawing/2014/main" id="{7F0742C0-BFE9-B565-74BF-269853A0FA77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730702435"/>
              </p:ext>
            </p:extLst>
          </p:nvPr>
        </p:nvGraphicFramePr>
        <p:xfrm>
          <a:off x="1957234" y="1857273"/>
          <a:ext cx="8277532" cy="314345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417454951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1" name="Rectangle 20">
            <a:extLst>
              <a:ext uri="{FF2B5EF4-FFF2-40B4-BE49-F238E27FC236}">
                <a16:creationId xmlns:a16="http://schemas.microsoft.com/office/drawing/2014/main" id="{848F64AA-5BE2-4280-BEFA-DC288118FCC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Imagen 10">
            <a:extLst>
              <a:ext uri="{FF2B5EF4-FFF2-40B4-BE49-F238E27FC236}">
                <a16:creationId xmlns:a16="http://schemas.microsoft.com/office/drawing/2014/main" id="{6CCEB186-024F-A09A-716E-85F042FCEB8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72" r="2" b="24199"/>
          <a:stretch>
            <a:fillRect/>
          </a:stretch>
        </p:blipFill>
        <p:spPr>
          <a:xfrm>
            <a:off x="20" y="2"/>
            <a:ext cx="7534620" cy="4197368"/>
          </a:xfrm>
          <a:custGeom>
            <a:avLst/>
            <a:gdLst/>
            <a:ahLst/>
            <a:cxnLst/>
            <a:rect l="l" t="t" r="r" b="b"/>
            <a:pathLst>
              <a:path w="7534640" h="4197368">
                <a:moveTo>
                  <a:pt x="0" y="0"/>
                </a:moveTo>
                <a:lnTo>
                  <a:pt x="7534640" y="0"/>
                </a:lnTo>
                <a:lnTo>
                  <a:pt x="7534640" y="3832811"/>
                </a:lnTo>
                <a:lnTo>
                  <a:pt x="7344853" y="3826712"/>
                </a:lnTo>
                <a:cubicBezTo>
                  <a:pt x="7344853" y="3826712"/>
                  <a:pt x="7341511" y="3826712"/>
                  <a:pt x="7341511" y="3826712"/>
                </a:cubicBezTo>
                <a:cubicBezTo>
                  <a:pt x="7274667" y="3823370"/>
                  <a:pt x="7211169" y="3823370"/>
                  <a:pt x="7144324" y="3820027"/>
                </a:cubicBezTo>
                <a:cubicBezTo>
                  <a:pt x="6913719" y="3820027"/>
                  <a:pt x="6683113" y="3820027"/>
                  <a:pt x="6455848" y="3820027"/>
                </a:cubicBezTo>
                <a:cubicBezTo>
                  <a:pt x="6231926" y="3910265"/>
                  <a:pt x="5987951" y="3833396"/>
                  <a:pt x="5767372" y="3903581"/>
                </a:cubicBezTo>
                <a:cubicBezTo>
                  <a:pt x="5533423" y="3900239"/>
                  <a:pt x="5312845" y="3970423"/>
                  <a:pt x="5082238" y="4000503"/>
                </a:cubicBezTo>
                <a:cubicBezTo>
                  <a:pt x="4908446" y="4013871"/>
                  <a:pt x="4731314" y="3997160"/>
                  <a:pt x="4570892" y="4067345"/>
                </a:cubicBezTo>
                <a:cubicBezTo>
                  <a:pt x="4509063" y="4095753"/>
                  <a:pt x="4453918" y="4128339"/>
                  <a:pt x="4430941" y="4172622"/>
                </a:cubicBezTo>
                <a:lnTo>
                  <a:pt x="4423415" y="4197368"/>
                </a:lnTo>
                <a:lnTo>
                  <a:pt x="0" y="4197368"/>
                </a:lnTo>
                <a:close/>
              </a:path>
            </a:pathLst>
          </a:custGeom>
        </p:spPr>
      </p:pic>
      <p:pic>
        <p:nvPicPr>
          <p:cNvPr id="8" name="Marcador de contenido 7">
            <a:extLst>
              <a:ext uri="{FF2B5EF4-FFF2-40B4-BE49-F238E27FC236}">
                <a16:creationId xmlns:a16="http://schemas.microsoft.com/office/drawing/2014/main" id="{5A107F21-5003-772B-6C1C-DCF22F4259C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581" r="18576" b="-1"/>
          <a:stretch>
            <a:fillRect/>
          </a:stretch>
        </p:blipFill>
        <p:spPr>
          <a:xfrm>
            <a:off x="7653536" y="1"/>
            <a:ext cx="4538463" cy="3877247"/>
          </a:xfrm>
          <a:custGeom>
            <a:avLst/>
            <a:gdLst/>
            <a:ahLst/>
            <a:cxnLst/>
            <a:rect l="l" t="t" r="r" b="b"/>
            <a:pathLst>
              <a:path w="4538463" h="3877247">
                <a:moveTo>
                  <a:pt x="0" y="0"/>
                </a:moveTo>
                <a:lnTo>
                  <a:pt x="4538463" y="0"/>
                </a:lnTo>
                <a:lnTo>
                  <a:pt x="4538463" y="3437173"/>
                </a:lnTo>
                <a:lnTo>
                  <a:pt x="4530710" y="3429000"/>
                </a:lnTo>
                <a:cubicBezTo>
                  <a:pt x="4370289" y="3495842"/>
                  <a:pt x="4239946" y="3686344"/>
                  <a:pt x="4056129" y="3636211"/>
                </a:cubicBezTo>
                <a:cubicBezTo>
                  <a:pt x="3872313" y="3589422"/>
                  <a:pt x="3788760" y="3830055"/>
                  <a:pt x="3618310" y="3756528"/>
                </a:cubicBezTo>
                <a:cubicBezTo>
                  <a:pt x="3394389" y="3823371"/>
                  <a:pt x="3163783" y="3823371"/>
                  <a:pt x="2933176" y="3810002"/>
                </a:cubicBezTo>
                <a:cubicBezTo>
                  <a:pt x="2702570" y="3840081"/>
                  <a:pt x="2471962" y="3873503"/>
                  <a:pt x="2238015" y="3850107"/>
                </a:cubicBezTo>
                <a:cubicBezTo>
                  <a:pt x="2007408" y="3870161"/>
                  <a:pt x="1783486" y="3883529"/>
                  <a:pt x="1552880" y="3863476"/>
                </a:cubicBezTo>
                <a:cubicBezTo>
                  <a:pt x="1322274" y="3886870"/>
                  <a:pt x="1091667" y="3876844"/>
                  <a:pt x="864402" y="3860134"/>
                </a:cubicBezTo>
                <a:cubicBezTo>
                  <a:pt x="757455" y="3860134"/>
                  <a:pt x="653849" y="3856792"/>
                  <a:pt x="546902" y="3856792"/>
                </a:cubicBezTo>
                <a:cubicBezTo>
                  <a:pt x="404861" y="3850108"/>
                  <a:pt x="262821" y="3845095"/>
                  <a:pt x="120363" y="3840499"/>
                </a:cubicBezTo>
                <a:lnTo>
                  <a:pt x="0" y="3836632"/>
                </a:lnTo>
                <a:close/>
              </a:path>
            </a:pathLst>
          </a:custGeom>
        </p:spPr>
      </p:pic>
      <p:pic>
        <p:nvPicPr>
          <p:cNvPr id="13" name="Imagen 12">
            <a:extLst>
              <a:ext uri="{FF2B5EF4-FFF2-40B4-BE49-F238E27FC236}">
                <a16:creationId xmlns:a16="http://schemas.microsoft.com/office/drawing/2014/main" id="{F27B0BB8-F6DF-331D-33F7-DA16859E83B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852" r="-1" b="38971"/>
          <a:stretch>
            <a:fillRect/>
          </a:stretch>
        </p:blipFill>
        <p:spPr>
          <a:xfrm>
            <a:off x="1" y="4316255"/>
            <a:ext cx="6836850" cy="2541737"/>
          </a:xfrm>
          <a:custGeom>
            <a:avLst/>
            <a:gdLst/>
            <a:ahLst/>
            <a:cxnLst/>
            <a:rect l="l" t="t" r="r" b="b"/>
            <a:pathLst>
              <a:path w="6836850" h="2541737">
                <a:moveTo>
                  <a:pt x="0" y="0"/>
                </a:moveTo>
                <a:lnTo>
                  <a:pt x="4460098" y="0"/>
                </a:lnTo>
                <a:lnTo>
                  <a:pt x="4483996" y="31836"/>
                </a:lnTo>
                <a:cubicBezTo>
                  <a:pt x="4644419" y="28495"/>
                  <a:pt x="4627708" y="282495"/>
                  <a:pt x="4788129" y="245732"/>
                </a:cubicBezTo>
                <a:cubicBezTo>
                  <a:pt x="4754709" y="362707"/>
                  <a:pt x="4641076" y="302548"/>
                  <a:pt x="4600971" y="389443"/>
                </a:cubicBezTo>
                <a:cubicBezTo>
                  <a:pt x="4684524" y="462970"/>
                  <a:pt x="4844945" y="409497"/>
                  <a:pt x="4871683" y="563233"/>
                </a:cubicBezTo>
                <a:cubicBezTo>
                  <a:pt x="4838262" y="723655"/>
                  <a:pt x="4945210" y="703602"/>
                  <a:pt x="5032105" y="713629"/>
                </a:cubicBezTo>
                <a:cubicBezTo>
                  <a:pt x="5239317" y="733683"/>
                  <a:pt x="5439843" y="747050"/>
                  <a:pt x="5643713" y="780472"/>
                </a:cubicBezTo>
                <a:cubicBezTo>
                  <a:pt x="5693844" y="790498"/>
                  <a:pt x="5810819" y="767103"/>
                  <a:pt x="5800794" y="870709"/>
                </a:cubicBezTo>
                <a:cubicBezTo>
                  <a:pt x="5790767" y="954261"/>
                  <a:pt x="5700529" y="924184"/>
                  <a:pt x="5643713" y="927525"/>
                </a:cubicBezTo>
                <a:cubicBezTo>
                  <a:pt x="5329553" y="967632"/>
                  <a:pt x="5012052" y="904131"/>
                  <a:pt x="4701235" y="907472"/>
                </a:cubicBezTo>
                <a:cubicBezTo>
                  <a:pt x="4664472" y="907472"/>
                  <a:pt x="4657787" y="1017762"/>
                  <a:pt x="4577576" y="980999"/>
                </a:cubicBezTo>
                <a:cubicBezTo>
                  <a:pt x="4788129" y="1081263"/>
                  <a:pt x="5767372" y="1108001"/>
                  <a:pt x="6094900" y="1161474"/>
                </a:cubicBezTo>
                <a:cubicBezTo>
                  <a:pt x="5754004" y="1542477"/>
                  <a:pt x="5429817" y="1311870"/>
                  <a:pt x="5159105" y="1525765"/>
                </a:cubicBezTo>
                <a:cubicBezTo>
                  <a:pt x="5159105" y="1525765"/>
                  <a:pt x="5212580" y="1525765"/>
                  <a:pt x="5443187" y="1595950"/>
                </a:cubicBezTo>
                <a:cubicBezTo>
                  <a:pt x="5627002" y="1652765"/>
                  <a:pt x="5536765" y="1732976"/>
                  <a:pt x="6001321" y="1886715"/>
                </a:cubicBezTo>
                <a:cubicBezTo>
                  <a:pt x="5824188" y="1936846"/>
                  <a:pt x="5593581" y="1839925"/>
                  <a:pt x="5506685" y="2100610"/>
                </a:cubicBezTo>
                <a:cubicBezTo>
                  <a:pt x="5643713" y="2147401"/>
                  <a:pt x="5807477" y="2103953"/>
                  <a:pt x="5904398" y="2227611"/>
                </a:cubicBezTo>
                <a:cubicBezTo>
                  <a:pt x="5934478" y="2264375"/>
                  <a:pt x="5964557" y="2287770"/>
                  <a:pt x="6001321" y="2307821"/>
                </a:cubicBezTo>
                <a:cubicBezTo>
                  <a:pt x="5984612" y="2314507"/>
                  <a:pt x="5964557" y="2321190"/>
                  <a:pt x="5951188" y="2327874"/>
                </a:cubicBezTo>
                <a:cubicBezTo>
                  <a:pt x="5977925" y="2351271"/>
                  <a:pt x="6663060" y="2478270"/>
                  <a:pt x="6836850" y="2481613"/>
                </a:cubicBezTo>
                <a:cubicBezTo>
                  <a:pt x="6761652" y="2506679"/>
                  <a:pt x="6636845" y="2527828"/>
                  <a:pt x="6553814" y="2540165"/>
                </a:cubicBezTo>
                <a:lnTo>
                  <a:pt x="6542822" y="2541737"/>
                </a:lnTo>
                <a:lnTo>
                  <a:pt x="0" y="2541737"/>
                </a:lnTo>
                <a:close/>
              </a:path>
            </a:pathLst>
          </a:cu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2C1A6BEE-A04A-72AB-5015-A90C95DF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43650" y="3996130"/>
            <a:ext cx="5505814" cy="157691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kern="1200">
                <a:solidFill>
                  <a:schemeClr val="tx1"/>
                </a:solidFill>
                <a:latin typeface="+mj-lt"/>
                <a:ea typeface="+mj-ea"/>
                <a:cs typeface="+mj-cs"/>
              </a:rPr>
              <a:t>FOTOGRAFÍAS </a:t>
            </a:r>
          </a:p>
        </p:txBody>
      </p:sp>
    </p:spTree>
    <p:extLst>
      <p:ext uri="{BB962C8B-B14F-4D97-AF65-F5344CB8AC3E}">
        <p14:creationId xmlns:p14="http://schemas.microsoft.com/office/powerpoint/2010/main" val="21359497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EEDC047-5CEA-9898-7D25-4F406A4BF4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s-MX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COMPONENTE DE LA DIRECCIÓN GENERAL DE JUZGADOS CÍVICOS</a:t>
            </a:r>
            <a:br>
              <a:rPr lang="es-MX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es-MX" sz="2400" dirty="0">
                <a:solidFill>
                  <a:schemeClr val="accent1">
                    <a:lumMod val="60000"/>
                    <a:lumOff val="4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Sanciones a la ciudadanía que realiza u omite actos que alteran la paz pública aplicadas.</a:t>
            </a:r>
            <a:endParaRPr lang="es-MX" sz="2400" dirty="0"/>
          </a:p>
        </p:txBody>
      </p:sp>
      <p:pic>
        <p:nvPicPr>
          <p:cNvPr id="4" name="Marcador de contenido 4">
            <a:extLst>
              <a:ext uri="{FF2B5EF4-FFF2-40B4-BE49-F238E27FC236}">
                <a16:creationId xmlns:a16="http://schemas.microsoft.com/office/drawing/2014/main" id="{2F459D0C-ABC6-9904-A582-91355E5E8A3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9016" b="18782"/>
          <a:stretch>
            <a:fillRect/>
          </a:stretch>
        </p:blipFill>
        <p:spPr>
          <a:xfrm>
            <a:off x="1023937" y="6044184"/>
            <a:ext cx="10144125" cy="813816"/>
          </a:xfrm>
          <a:prstGeom prst="rect">
            <a:avLst/>
          </a:prstGeom>
        </p:spPr>
      </p:pic>
      <p:graphicFrame>
        <p:nvGraphicFramePr>
          <p:cNvPr id="7" name="Gráfico 6">
            <a:extLst>
              <a:ext uri="{FF2B5EF4-FFF2-40B4-BE49-F238E27FC236}">
                <a16:creationId xmlns:a16="http://schemas.microsoft.com/office/drawing/2014/main" id="{00000000-0008-0000-1100-000003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75526249"/>
              </p:ext>
            </p:extLst>
          </p:nvPr>
        </p:nvGraphicFramePr>
        <p:xfrm>
          <a:off x="2788920" y="1976746"/>
          <a:ext cx="6684264" cy="40674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8417518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00E1DDC-9B39-3365-047F-A736A27CD9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MX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ACTIVIDADES DE LA DIRECCIÓN GENERAL DE JUZGADOS CÍVICOS</a:t>
            </a:r>
            <a:endParaRPr lang="es-MX" dirty="0"/>
          </a:p>
        </p:txBody>
      </p:sp>
      <p:pic>
        <p:nvPicPr>
          <p:cNvPr id="4" name="Marcador de contenido 4">
            <a:extLst>
              <a:ext uri="{FF2B5EF4-FFF2-40B4-BE49-F238E27FC236}">
                <a16:creationId xmlns:a16="http://schemas.microsoft.com/office/drawing/2014/main" id="{EBC129E4-CDF8-E5DA-596C-A2AD60D1F05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9016" b="18782"/>
          <a:stretch>
            <a:fillRect/>
          </a:stretch>
        </p:blipFill>
        <p:spPr>
          <a:xfrm>
            <a:off x="1023937" y="6044184"/>
            <a:ext cx="10144125" cy="813816"/>
          </a:xfrm>
          <a:prstGeom prst="rect">
            <a:avLst/>
          </a:prstGeom>
        </p:spPr>
      </p:pic>
      <p:graphicFrame>
        <p:nvGraphicFramePr>
          <p:cNvPr id="8" name="Gráfico 7">
            <a:extLst>
              <a:ext uri="{FF2B5EF4-FFF2-40B4-BE49-F238E27FC236}">
                <a16:creationId xmlns:a16="http://schemas.microsoft.com/office/drawing/2014/main" id="{D6C5647D-1809-238C-ADDE-9D85F83A1C3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996886732"/>
              </p:ext>
            </p:extLst>
          </p:nvPr>
        </p:nvGraphicFramePr>
        <p:xfrm>
          <a:off x="2359152" y="1690688"/>
          <a:ext cx="7251192" cy="39968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87609101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0" name="Rectangle 19">
            <a:extLst>
              <a:ext uri="{FF2B5EF4-FFF2-40B4-BE49-F238E27FC236}">
                <a16:creationId xmlns:a16="http://schemas.microsoft.com/office/drawing/2014/main" id="{848F64AA-5BE2-4280-BEFA-DC288118FCC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Imagen 11">
            <a:extLst>
              <a:ext uri="{FF2B5EF4-FFF2-40B4-BE49-F238E27FC236}">
                <a16:creationId xmlns:a16="http://schemas.microsoft.com/office/drawing/2014/main" id="{1EE416E1-3336-F9D0-E59C-5A444C8B6D2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544" r="-2" b="23674"/>
          <a:stretch>
            <a:fillRect/>
          </a:stretch>
        </p:blipFill>
        <p:spPr>
          <a:xfrm>
            <a:off x="20" y="2"/>
            <a:ext cx="7534620" cy="4197368"/>
          </a:xfrm>
          <a:custGeom>
            <a:avLst/>
            <a:gdLst/>
            <a:ahLst/>
            <a:cxnLst/>
            <a:rect l="l" t="t" r="r" b="b"/>
            <a:pathLst>
              <a:path w="7534640" h="4197368">
                <a:moveTo>
                  <a:pt x="0" y="0"/>
                </a:moveTo>
                <a:lnTo>
                  <a:pt x="7534640" y="0"/>
                </a:lnTo>
                <a:lnTo>
                  <a:pt x="7534640" y="3832811"/>
                </a:lnTo>
                <a:lnTo>
                  <a:pt x="7344853" y="3826712"/>
                </a:lnTo>
                <a:cubicBezTo>
                  <a:pt x="7344853" y="3826712"/>
                  <a:pt x="7341511" y="3826712"/>
                  <a:pt x="7341511" y="3826712"/>
                </a:cubicBezTo>
                <a:cubicBezTo>
                  <a:pt x="7274667" y="3823370"/>
                  <a:pt x="7211169" y="3823370"/>
                  <a:pt x="7144324" y="3820027"/>
                </a:cubicBezTo>
                <a:cubicBezTo>
                  <a:pt x="6913719" y="3820027"/>
                  <a:pt x="6683113" y="3820027"/>
                  <a:pt x="6455848" y="3820027"/>
                </a:cubicBezTo>
                <a:cubicBezTo>
                  <a:pt x="6231926" y="3910265"/>
                  <a:pt x="5987951" y="3833396"/>
                  <a:pt x="5767372" y="3903581"/>
                </a:cubicBezTo>
                <a:cubicBezTo>
                  <a:pt x="5533423" y="3900239"/>
                  <a:pt x="5312845" y="3970423"/>
                  <a:pt x="5082238" y="4000503"/>
                </a:cubicBezTo>
                <a:cubicBezTo>
                  <a:pt x="4908446" y="4013871"/>
                  <a:pt x="4731314" y="3997160"/>
                  <a:pt x="4570892" y="4067345"/>
                </a:cubicBezTo>
                <a:cubicBezTo>
                  <a:pt x="4509063" y="4095753"/>
                  <a:pt x="4453918" y="4128339"/>
                  <a:pt x="4430941" y="4172622"/>
                </a:cubicBezTo>
                <a:lnTo>
                  <a:pt x="4423415" y="4197368"/>
                </a:lnTo>
                <a:lnTo>
                  <a:pt x="0" y="4197368"/>
                </a:lnTo>
                <a:close/>
              </a:path>
            </a:pathLst>
          </a:custGeom>
        </p:spPr>
      </p:pic>
      <p:pic>
        <p:nvPicPr>
          <p:cNvPr id="15" name="Imagen 14">
            <a:extLst>
              <a:ext uri="{FF2B5EF4-FFF2-40B4-BE49-F238E27FC236}">
                <a16:creationId xmlns:a16="http://schemas.microsoft.com/office/drawing/2014/main" id="{D4FEE8CF-053D-17E5-8376-23AF9F8270D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602" r="-1" b="10324"/>
          <a:stretch>
            <a:fillRect/>
          </a:stretch>
        </p:blipFill>
        <p:spPr>
          <a:xfrm>
            <a:off x="7653536" y="1"/>
            <a:ext cx="4538463" cy="3877247"/>
          </a:xfrm>
          <a:custGeom>
            <a:avLst/>
            <a:gdLst/>
            <a:ahLst/>
            <a:cxnLst/>
            <a:rect l="l" t="t" r="r" b="b"/>
            <a:pathLst>
              <a:path w="4538463" h="3877247">
                <a:moveTo>
                  <a:pt x="0" y="0"/>
                </a:moveTo>
                <a:lnTo>
                  <a:pt x="4538463" y="0"/>
                </a:lnTo>
                <a:lnTo>
                  <a:pt x="4538463" y="3437173"/>
                </a:lnTo>
                <a:lnTo>
                  <a:pt x="4530710" y="3429000"/>
                </a:lnTo>
                <a:cubicBezTo>
                  <a:pt x="4370289" y="3495842"/>
                  <a:pt x="4239946" y="3686344"/>
                  <a:pt x="4056129" y="3636211"/>
                </a:cubicBezTo>
                <a:cubicBezTo>
                  <a:pt x="3872313" y="3589422"/>
                  <a:pt x="3788760" y="3830055"/>
                  <a:pt x="3618310" y="3756528"/>
                </a:cubicBezTo>
                <a:cubicBezTo>
                  <a:pt x="3394389" y="3823371"/>
                  <a:pt x="3163783" y="3823371"/>
                  <a:pt x="2933176" y="3810002"/>
                </a:cubicBezTo>
                <a:cubicBezTo>
                  <a:pt x="2702570" y="3840081"/>
                  <a:pt x="2471962" y="3873503"/>
                  <a:pt x="2238015" y="3850107"/>
                </a:cubicBezTo>
                <a:cubicBezTo>
                  <a:pt x="2007408" y="3870161"/>
                  <a:pt x="1783486" y="3883529"/>
                  <a:pt x="1552880" y="3863476"/>
                </a:cubicBezTo>
                <a:cubicBezTo>
                  <a:pt x="1322274" y="3886870"/>
                  <a:pt x="1091667" y="3876844"/>
                  <a:pt x="864402" y="3860134"/>
                </a:cubicBezTo>
                <a:cubicBezTo>
                  <a:pt x="757455" y="3860134"/>
                  <a:pt x="653849" y="3856792"/>
                  <a:pt x="546902" y="3856792"/>
                </a:cubicBezTo>
                <a:cubicBezTo>
                  <a:pt x="404861" y="3850108"/>
                  <a:pt x="262821" y="3845095"/>
                  <a:pt x="120363" y="3840499"/>
                </a:cubicBezTo>
                <a:lnTo>
                  <a:pt x="0" y="3836632"/>
                </a:lnTo>
                <a:close/>
              </a:path>
            </a:pathLst>
          </a:custGeom>
        </p:spPr>
      </p:pic>
      <p:pic>
        <p:nvPicPr>
          <p:cNvPr id="9" name="Marcador de contenido 8">
            <a:extLst>
              <a:ext uri="{FF2B5EF4-FFF2-40B4-BE49-F238E27FC236}">
                <a16:creationId xmlns:a16="http://schemas.microsoft.com/office/drawing/2014/main" id="{054298BA-AD43-DB0A-E8C9-78B7AEFBCFB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086" r="-1" b="2185"/>
          <a:stretch>
            <a:fillRect/>
          </a:stretch>
        </p:blipFill>
        <p:spPr>
          <a:xfrm>
            <a:off x="1" y="4316255"/>
            <a:ext cx="6836850" cy="2541737"/>
          </a:xfrm>
          <a:custGeom>
            <a:avLst/>
            <a:gdLst/>
            <a:ahLst/>
            <a:cxnLst/>
            <a:rect l="l" t="t" r="r" b="b"/>
            <a:pathLst>
              <a:path w="6836850" h="2541737">
                <a:moveTo>
                  <a:pt x="0" y="0"/>
                </a:moveTo>
                <a:lnTo>
                  <a:pt x="4460098" y="0"/>
                </a:lnTo>
                <a:lnTo>
                  <a:pt x="4483996" y="31836"/>
                </a:lnTo>
                <a:cubicBezTo>
                  <a:pt x="4644419" y="28495"/>
                  <a:pt x="4627708" y="282495"/>
                  <a:pt x="4788129" y="245732"/>
                </a:cubicBezTo>
                <a:cubicBezTo>
                  <a:pt x="4754709" y="362707"/>
                  <a:pt x="4641076" y="302548"/>
                  <a:pt x="4600971" y="389443"/>
                </a:cubicBezTo>
                <a:cubicBezTo>
                  <a:pt x="4684524" y="462970"/>
                  <a:pt x="4844945" y="409497"/>
                  <a:pt x="4871683" y="563233"/>
                </a:cubicBezTo>
                <a:cubicBezTo>
                  <a:pt x="4838262" y="723655"/>
                  <a:pt x="4945210" y="703602"/>
                  <a:pt x="5032105" y="713629"/>
                </a:cubicBezTo>
                <a:cubicBezTo>
                  <a:pt x="5239317" y="733683"/>
                  <a:pt x="5439843" y="747050"/>
                  <a:pt x="5643713" y="780472"/>
                </a:cubicBezTo>
                <a:cubicBezTo>
                  <a:pt x="5693844" y="790498"/>
                  <a:pt x="5810819" y="767103"/>
                  <a:pt x="5800794" y="870709"/>
                </a:cubicBezTo>
                <a:cubicBezTo>
                  <a:pt x="5790767" y="954261"/>
                  <a:pt x="5700529" y="924184"/>
                  <a:pt x="5643713" y="927525"/>
                </a:cubicBezTo>
                <a:cubicBezTo>
                  <a:pt x="5329553" y="967632"/>
                  <a:pt x="5012052" y="904131"/>
                  <a:pt x="4701235" y="907472"/>
                </a:cubicBezTo>
                <a:cubicBezTo>
                  <a:pt x="4664472" y="907472"/>
                  <a:pt x="4657787" y="1017762"/>
                  <a:pt x="4577576" y="980999"/>
                </a:cubicBezTo>
                <a:cubicBezTo>
                  <a:pt x="4788129" y="1081263"/>
                  <a:pt x="5767372" y="1108001"/>
                  <a:pt x="6094900" y="1161474"/>
                </a:cubicBezTo>
                <a:cubicBezTo>
                  <a:pt x="5754004" y="1542477"/>
                  <a:pt x="5429817" y="1311870"/>
                  <a:pt x="5159105" y="1525765"/>
                </a:cubicBezTo>
                <a:cubicBezTo>
                  <a:pt x="5159105" y="1525765"/>
                  <a:pt x="5212580" y="1525765"/>
                  <a:pt x="5443187" y="1595950"/>
                </a:cubicBezTo>
                <a:cubicBezTo>
                  <a:pt x="5627002" y="1652765"/>
                  <a:pt x="5536765" y="1732976"/>
                  <a:pt x="6001321" y="1886715"/>
                </a:cubicBezTo>
                <a:cubicBezTo>
                  <a:pt x="5824188" y="1936846"/>
                  <a:pt x="5593581" y="1839925"/>
                  <a:pt x="5506685" y="2100610"/>
                </a:cubicBezTo>
                <a:cubicBezTo>
                  <a:pt x="5643713" y="2147401"/>
                  <a:pt x="5807477" y="2103953"/>
                  <a:pt x="5904398" y="2227611"/>
                </a:cubicBezTo>
                <a:cubicBezTo>
                  <a:pt x="5934478" y="2264375"/>
                  <a:pt x="5964557" y="2287770"/>
                  <a:pt x="6001321" y="2307821"/>
                </a:cubicBezTo>
                <a:cubicBezTo>
                  <a:pt x="5984612" y="2314507"/>
                  <a:pt x="5964557" y="2321190"/>
                  <a:pt x="5951188" y="2327874"/>
                </a:cubicBezTo>
                <a:cubicBezTo>
                  <a:pt x="5977925" y="2351271"/>
                  <a:pt x="6663060" y="2478270"/>
                  <a:pt x="6836850" y="2481613"/>
                </a:cubicBezTo>
                <a:cubicBezTo>
                  <a:pt x="6761652" y="2506679"/>
                  <a:pt x="6636845" y="2527828"/>
                  <a:pt x="6553814" y="2540165"/>
                </a:cubicBezTo>
                <a:lnTo>
                  <a:pt x="6542822" y="2541737"/>
                </a:lnTo>
                <a:lnTo>
                  <a:pt x="0" y="2541737"/>
                </a:lnTo>
                <a:close/>
              </a:path>
            </a:pathLst>
          </a:cu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5CB0B59A-491B-2AE5-3260-07D52AEAAD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43650" y="3996130"/>
            <a:ext cx="5505814" cy="157691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kern="1200">
                <a:solidFill>
                  <a:schemeClr val="tx1"/>
                </a:solidFill>
                <a:latin typeface="+mj-lt"/>
                <a:ea typeface="+mj-ea"/>
                <a:cs typeface="+mj-cs"/>
              </a:rPr>
              <a:t>FOTOGRAFÍAS </a:t>
            </a:r>
          </a:p>
        </p:txBody>
      </p:sp>
    </p:spTree>
    <p:extLst>
      <p:ext uri="{BB962C8B-B14F-4D97-AF65-F5344CB8AC3E}">
        <p14:creationId xmlns:p14="http://schemas.microsoft.com/office/powerpoint/2010/main" val="32368902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>
            <a:extLst>
              <a:ext uri="{FF2B5EF4-FFF2-40B4-BE49-F238E27FC236}">
                <a16:creationId xmlns:a16="http://schemas.microsoft.com/office/drawing/2014/main" id="{A83512DB-4F1C-26D9-6BFF-7BD69990F116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s-MX" sz="31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COMPONENTE DEL CENTRO DE RETENCIÓN Y SANCIONES ADMINISTRATIVAS </a:t>
            </a:r>
            <a:br>
              <a:rPr lang="es-MX" sz="31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es-MX" sz="2400" dirty="0">
                <a:solidFill>
                  <a:schemeClr val="accent1">
                    <a:lumMod val="60000"/>
                    <a:lumOff val="4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Supervisión de guarda y custodia de ciudadanos que infringen el Reglamento de Justicia Cívica realizada.</a:t>
            </a:r>
            <a:endParaRPr lang="es-MX" sz="2400" dirty="0"/>
          </a:p>
        </p:txBody>
      </p:sp>
      <p:pic>
        <p:nvPicPr>
          <p:cNvPr id="6" name="Marcador de contenido 4">
            <a:extLst>
              <a:ext uri="{FF2B5EF4-FFF2-40B4-BE49-F238E27FC236}">
                <a16:creationId xmlns:a16="http://schemas.microsoft.com/office/drawing/2014/main" id="{C3185203-73C1-3338-DE51-5CCE33A1CDE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9016" b="18782"/>
          <a:stretch>
            <a:fillRect/>
          </a:stretch>
        </p:blipFill>
        <p:spPr>
          <a:xfrm>
            <a:off x="1023937" y="6044184"/>
            <a:ext cx="10144125" cy="813816"/>
          </a:xfrm>
          <a:prstGeom prst="rect">
            <a:avLst/>
          </a:prstGeom>
        </p:spPr>
      </p:pic>
      <p:graphicFrame>
        <p:nvGraphicFramePr>
          <p:cNvPr id="7" name="Gráfico 6">
            <a:extLst>
              <a:ext uri="{FF2B5EF4-FFF2-40B4-BE49-F238E27FC236}">
                <a16:creationId xmlns:a16="http://schemas.microsoft.com/office/drawing/2014/main" id="{00000000-0008-0000-0F00-000003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76255386"/>
              </p:ext>
            </p:extLst>
          </p:nvPr>
        </p:nvGraphicFramePr>
        <p:xfrm>
          <a:off x="2523744" y="1954068"/>
          <a:ext cx="7516367" cy="38340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04495304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3D47028-8E2D-AA6C-2123-9CA5764456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ACTIVIDADES  DEL CENTRO DE RETENCIÓN Y SANCIONES ADMINISTRATIVAS</a:t>
            </a:r>
            <a:endParaRPr lang="es-MX" dirty="0"/>
          </a:p>
        </p:txBody>
      </p:sp>
      <p:pic>
        <p:nvPicPr>
          <p:cNvPr id="4" name="Marcador de contenido 4">
            <a:extLst>
              <a:ext uri="{FF2B5EF4-FFF2-40B4-BE49-F238E27FC236}">
                <a16:creationId xmlns:a16="http://schemas.microsoft.com/office/drawing/2014/main" id="{25454FD8-9ACA-D526-3E15-44910581BBA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9016" b="18782"/>
          <a:stretch>
            <a:fillRect/>
          </a:stretch>
        </p:blipFill>
        <p:spPr>
          <a:xfrm>
            <a:off x="1023937" y="6044184"/>
            <a:ext cx="10144125" cy="813816"/>
          </a:xfrm>
          <a:prstGeom prst="rect">
            <a:avLst/>
          </a:prstGeom>
        </p:spPr>
      </p:pic>
      <p:graphicFrame>
        <p:nvGraphicFramePr>
          <p:cNvPr id="7" name="Gráfico 6">
            <a:extLst>
              <a:ext uri="{FF2B5EF4-FFF2-40B4-BE49-F238E27FC236}">
                <a16:creationId xmlns:a16="http://schemas.microsoft.com/office/drawing/2014/main" id="{00000000-0008-0000-1000-000003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84125907"/>
              </p:ext>
            </p:extLst>
          </p:nvPr>
        </p:nvGraphicFramePr>
        <p:xfrm>
          <a:off x="1344168" y="1568831"/>
          <a:ext cx="8946619" cy="415924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08288861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D337346-73DE-5921-A812-53CE9349D9D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3">
            <a:extLst>
              <a:ext uri="{FF2B5EF4-FFF2-40B4-BE49-F238E27FC236}">
                <a16:creationId xmlns:a16="http://schemas.microsoft.com/office/drawing/2014/main" id="{2E12ECB9-994C-BB03-E534-4A236398805B}"/>
              </a:ext>
            </a:extLst>
          </p:cNvPr>
          <p:cNvSpPr txBox="1"/>
          <p:nvPr/>
        </p:nvSpPr>
        <p:spPr>
          <a:xfrm>
            <a:off x="1383492" y="507546"/>
            <a:ext cx="9421177" cy="3145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666598">
              <a:lnSpc>
                <a:spcPct val="90000"/>
              </a:lnSpc>
              <a:spcAft>
                <a:spcPts val="438"/>
              </a:spcAft>
              <a:defRPr/>
            </a:pPr>
            <a:r>
              <a:rPr lang="es-ES" sz="1604" b="1" dirty="0">
                <a:latin typeface="Century Gothic" panose="020B0502020202020204" pitchFamily="34" charset="0"/>
              </a:rPr>
              <a:t>OBJETIVO ESTRATÉGICO  DEL </a:t>
            </a:r>
            <a:r>
              <a:rPr lang="es-MX" sz="1604" b="1" dirty="0">
                <a:latin typeface="Century Gothic" panose="020B0502020202020204" pitchFamily="34" charset="0"/>
              </a:rPr>
              <a:t>EJE 3 TODOS POR LA PAZ</a:t>
            </a:r>
            <a:endParaRPr lang="es-ES" sz="1604" b="1" dirty="0">
              <a:latin typeface="Century Gothic" panose="020B0502020202020204" pitchFamily="34" charset="0"/>
            </a:endParaRP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0E074BBA-FB86-827F-8CB3-8222A6224085}"/>
              </a:ext>
            </a:extLst>
          </p:cNvPr>
          <p:cNvSpPr txBox="1"/>
          <p:nvPr/>
        </p:nvSpPr>
        <p:spPr>
          <a:xfrm>
            <a:off x="1383491" y="893491"/>
            <a:ext cx="9584836" cy="63716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defTabSz="740664">
              <a:lnSpc>
                <a:spcPct val="150000"/>
              </a:lnSpc>
              <a:spcAft>
                <a:spcPts val="486"/>
              </a:spcAft>
              <a:defRPr/>
            </a:pPr>
            <a:r>
              <a:rPr lang="es-MX" sz="1260" dirty="0">
                <a:latin typeface="Century Gothic" panose="020B0502020202020204" pitchFamily="34" charset="0"/>
              </a:rPr>
              <a:t>Contribuir a una sociedad más segura, cohesionada y pacífica en el municipio de Benito Juárez mediante estrategias de prevención de la violencia, impulso a la convivencia y fortalecimiento del bienestar social.</a:t>
            </a:r>
            <a:endParaRPr lang="es-ES_tradnl" sz="1260" dirty="0">
              <a:solidFill>
                <a:prstClr val="black"/>
              </a:solidFill>
              <a:latin typeface="Century Gothic" panose="020B0502020202020204" pitchFamily="34" charset="0"/>
            </a:endParaRPr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BDAF3E92-D90E-BB0F-6EDD-5F362A0BA7F2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20000"/>
          </a:blip>
          <a:stretch>
            <a:fillRect/>
          </a:stretch>
        </p:blipFill>
        <p:spPr>
          <a:xfrm>
            <a:off x="3960988" y="35960"/>
            <a:ext cx="4622400" cy="6786077"/>
          </a:xfrm>
          <a:prstGeom prst="rect">
            <a:avLst/>
          </a:prstGeom>
        </p:spPr>
      </p:pic>
      <p:graphicFrame>
        <p:nvGraphicFramePr>
          <p:cNvPr id="8" name="Gráfico 7">
            <a:extLst>
              <a:ext uri="{FF2B5EF4-FFF2-40B4-BE49-F238E27FC236}">
                <a16:creationId xmlns:a16="http://schemas.microsoft.com/office/drawing/2014/main" id="{35073986-6D9F-8A8E-B4F9-7D493180839A}"/>
              </a:ext>
            </a:extLst>
          </p:cNvPr>
          <p:cNvGraphicFramePr>
            <a:graphicFrameLocks/>
          </p:cNvGraphicFramePr>
          <p:nvPr/>
        </p:nvGraphicFramePr>
        <p:xfrm>
          <a:off x="2799261" y="1786686"/>
          <a:ext cx="6945856" cy="49644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254843956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1" name="Rectangle 20">
            <a:extLst>
              <a:ext uri="{FF2B5EF4-FFF2-40B4-BE49-F238E27FC236}">
                <a16:creationId xmlns:a16="http://schemas.microsoft.com/office/drawing/2014/main" id="{F0087D53-9295-4463-AAE4-D5C626046E9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9FC669E1-9D7F-D9C2-C095-4779978679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8881" y="4501453"/>
            <a:ext cx="10909640" cy="1065836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6600"/>
              <a:t>FOTOGRAFÍAS </a:t>
            </a:r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8E37A230-4243-94A0-BAD5-644C8F70CA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1" b="11334"/>
          <a:stretch>
            <a:fillRect/>
          </a:stretch>
        </p:blipFill>
        <p:spPr>
          <a:xfrm>
            <a:off x="1228776" y="320040"/>
            <a:ext cx="3796944" cy="3895344"/>
          </a:xfrm>
          <a:prstGeom prst="rect">
            <a:avLst/>
          </a:prstGeom>
        </p:spPr>
      </p:pic>
      <p:pic>
        <p:nvPicPr>
          <p:cNvPr id="5" name="Marcador de contenido 4">
            <a:extLst>
              <a:ext uri="{FF2B5EF4-FFF2-40B4-BE49-F238E27FC236}">
                <a16:creationId xmlns:a16="http://schemas.microsoft.com/office/drawing/2014/main" id="{8C4EC566-DB68-A839-6AED-76E663A3A08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995" r="-2" b="-2"/>
          <a:stretch>
            <a:fillRect/>
          </a:stretch>
        </p:blipFill>
        <p:spPr>
          <a:xfrm>
            <a:off x="7165423" y="320040"/>
            <a:ext cx="3792561" cy="3895344"/>
          </a:xfrm>
          <a:prstGeom prst="rect">
            <a:avLst/>
          </a:prstGeom>
        </p:spPr>
      </p:pic>
      <p:sp>
        <p:nvSpPr>
          <p:cNvPr id="23" name="sketch line">
            <a:extLst>
              <a:ext uri="{FF2B5EF4-FFF2-40B4-BE49-F238E27FC236}">
                <a16:creationId xmlns:a16="http://schemas.microsoft.com/office/drawing/2014/main" id="{D6A9C53F-5F90-40A5-8C85-5412D39C8C6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450080" y="5594358"/>
            <a:ext cx="3291840" cy="18288"/>
          </a:xfrm>
          <a:custGeom>
            <a:avLst/>
            <a:gdLst>
              <a:gd name="connsiteX0" fmla="*/ 0 w 3291840"/>
              <a:gd name="connsiteY0" fmla="*/ 0 h 18288"/>
              <a:gd name="connsiteX1" fmla="*/ 658368 w 3291840"/>
              <a:gd name="connsiteY1" fmla="*/ 0 h 18288"/>
              <a:gd name="connsiteX2" fmla="*/ 1283818 w 3291840"/>
              <a:gd name="connsiteY2" fmla="*/ 0 h 18288"/>
              <a:gd name="connsiteX3" fmla="*/ 1909267 w 3291840"/>
              <a:gd name="connsiteY3" fmla="*/ 0 h 18288"/>
              <a:gd name="connsiteX4" fmla="*/ 2633472 w 3291840"/>
              <a:gd name="connsiteY4" fmla="*/ 0 h 18288"/>
              <a:gd name="connsiteX5" fmla="*/ 3291840 w 3291840"/>
              <a:gd name="connsiteY5" fmla="*/ 0 h 18288"/>
              <a:gd name="connsiteX6" fmla="*/ 3291840 w 3291840"/>
              <a:gd name="connsiteY6" fmla="*/ 18288 h 18288"/>
              <a:gd name="connsiteX7" fmla="*/ 2633472 w 3291840"/>
              <a:gd name="connsiteY7" fmla="*/ 18288 h 18288"/>
              <a:gd name="connsiteX8" fmla="*/ 2073859 w 3291840"/>
              <a:gd name="connsiteY8" fmla="*/ 18288 h 18288"/>
              <a:gd name="connsiteX9" fmla="*/ 1448410 w 3291840"/>
              <a:gd name="connsiteY9" fmla="*/ 18288 h 18288"/>
              <a:gd name="connsiteX10" fmla="*/ 822960 w 3291840"/>
              <a:gd name="connsiteY10" fmla="*/ 18288 h 18288"/>
              <a:gd name="connsiteX11" fmla="*/ 0 w 3291840"/>
              <a:gd name="connsiteY11" fmla="*/ 18288 h 18288"/>
              <a:gd name="connsiteX12" fmla="*/ 0 w 3291840"/>
              <a:gd name="connsiteY12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291840" h="18288" fill="none" extrusionOk="0">
                <a:moveTo>
                  <a:pt x="0" y="0"/>
                </a:moveTo>
                <a:cubicBezTo>
                  <a:pt x="173077" y="-20031"/>
                  <a:pt x="443104" y="6424"/>
                  <a:pt x="658368" y="0"/>
                </a:cubicBezTo>
                <a:cubicBezTo>
                  <a:pt x="873632" y="-6424"/>
                  <a:pt x="1034028" y="11764"/>
                  <a:pt x="1283818" y="0"/>
                </a:cubicBezTo>
                <a:cubicBezTo>
                  <a:pt x="1533608" y="-11764"/>
                  <a:pt x="1691227" y="-30112"/>
                  <a:pt x="1909267" y="0"/>
                </a:cubicBezTo>
                <a:cubicBezTo>
                  <a:pt x="2127307" y="30112"/>
                  <a:pt x="2272465" y="-18735"/>
                  <a:pt x="2633472" y="0"/>
                </a:cubicBezTo>
                <a:cubicBezTo>
                  <a:pt x="2994479" y="18735"/>
                  <a:pt x="3023324" y="-32030"/>
                  <a:pt x="3291840" y="0"/>
                </a:cubicBezTo>
                <a:cubicBezTo>
                  <a:pt x="3291406" y="7551"/>
                  <a:pt x="3291373" y="9822"/>
                  <a:pt x="3291840" y="18288"/>
                </a:cubicBezTo>
                <a:cubicBezTo>
                  <a:pt x="3048445" y="38989"/>
                  <a:pt x="2846548" y="-14400"/>
                  <a:pt x="2633472" y="18288"/>
                </a:cubicBezTo>
                <a:cubicBezTo>
                  <a:pt x="2420396" y="50976"/>
                  <a:pt x="2304099" y="6336"/>
                  <a:pt x="2073859" y="18288"/>
                </a:cubicBezTo>
                <a:cubicBezTo>
                  <a:pt x="1843619" y="30240"/>
                  <a:pt x="1706926" y="10778"/>
                  <a:pt x="1448410" y="18288"/>
                </a:cubicBezTo>
                <a:cubicBezTo>
                  <a:pt x="1189894" y="25798"/>
                  <a:pt x="1002278" y="8992"/>
                  <a:pt x="822960" y="18288"/>
                </a:cubicBezTo>
                <a:cubicBezTo>
                  <a:pt x="643642" y="27585"/>
                  <a:pt x="307039" y="38051"/>
                  <a:pt x="0" y="18288"/>
                </a:cubicBezTo>
                <a:cubicBezTo>
                  <a:pt x="60" y="11696"/>
                  <a:pt x="66" y="3758"/>
                  <a:pt x="0" y="0"/>
                </a:cubicBezTo>
                <a:close/>
              </a:path>
              <a:path w="3291840" h="18288" stroke="0" extrusionOk="0">
                <a:moveTo>
                  <a:pt x="0" y="0"/>
                </a:moveTo>
                <a:cubicBezTo>
                  <a:pt x="195850" y="28018"/>
                  <a:pt x="434891" y="17390"/>
                  <a:pt x="592531" y="0"/>
                </a:cubicBezTo>
                <a:cubicBezTo>
                  <a:pt x="750171" y="-17390"/>
                  <a:pt x="1018709" y="32200"/>
                  <a:pt x="1316736" y="0"/>
                </a:cubicBezTo>
                <a:cubicBezTo>
                  <a:pt x="1614763" y="-32200"/>
                  <a:pt x="1696480" y="-11367"/>
                  <a:pt x="1876349" y="0"/>
                </a:cubicBezTo>
                <a:cubicBezTo>
                  <a:pt x="2056218" y="11367"/>
                  <a:pt x="2193364" y="13433"/>
                  <a:pt x="2435962" y="0"/>
                </a:cubicBezTo>
                <a:cubicBezTo>
                  <a:pt x="2678560" y="-13433"/>
                  <a:pt x="3010901" y="-42367"/>
                  <a:pt x="3291840" y="0"/>
                </a:cubicBezTo>
                <a:cubicBezTo>
                  <a:pt x="3291758" y="4406"/>
                  <a:pt x="3291751" y="9982"/>
                  <a:pt x="3291840" y="18288"/>
                </a:cubicBezTo>
                <a:cubicBezTo>
                  <a:pt x="3108993" y="14228"/>
                  <a:pt x="2952658" y="46900"/>
                  <a:pt x="2666390" y="18288"/>
                </a:cubicBezTo>
                <a:cubicBezTo>
                  <a:pt x="2380122" y="-10324"/>
                  <a:pt x="2263855" y="41055"/>
                  <a:pt x="2040941" y="18288"/>
                </a:cubicBezTo>
                <a:cubicBezTo>
                  <a:pt x="1818027" y="-4479"/>
                  <a:pt x="1675097" y="6509"/>
                  <a:pt x="1415491" y="18288"/>
                </a:cubicBezTo>
                <a:cubicBezTo>
                  <a:pt x="1155885" y="30068"/>
                  <a:pt x="852976" y="36210"/>
                  <a:pt x="691286" y="18288"/>
                </a:cubicBezTo>
                <a:cubicBezTo>
                  <a:pt x="529596" y="366"/>
                  <a:pt x="187183" y="13912"/>
                  <a:pt x="0" y="18288"/>
                </a:cubicBezTo>
                <a:cubicBezTo>
                  <a:pt x="189" y="14288"/>
                  <a:pt x="-703" y="3747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1275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2863741219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899766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03D943E-B953-3551-7503-A034845E0A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s-MX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COMPONENTE DE LA DIRECCIÓN GENERAL DE GOBIERNO</a:t>
            </a:r>
            <a:br>
              <a:rPr lang="es-MX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es-MX" sz="20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Acciones que fortalezcan el vinculo ciudadanía - gobierno con atención a las demandas Sociales</a:t>
            </a:r>
            <a:endParaRPr lang="es-MX" sz="2000" dirty="0"/>
          </a:p>
        </p:txBody>
      </p:sp>
      <p:pic>
        <p:nvPicPr>
          <p:cNvPr id="5" name="Marcador de contenido 4">
            <a:extLst>
              <a:ext uri="{FF2B5EF4-FFF2-40B4-BE49-F238E27FC236}">
                <a16:creationId xmlns:a16="http://schemas.microsoft.com/office/drawing/2014/main" id="{CDC881DB-3EAC-E30E-6C03-21DFEC7A5C0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9016" b="18782"/>
          <a:stretch>
            <a:fillRect/>
          </a:stretch>
        </p:blipFill>
        <p:spPr>
          <a:xfrm>
            <a:off x="1023937" y="6044184"/>
            <a:ext cx="10144125" cy="813816"/>
          </a:xfrm>
          <a:prstGeom prst="rect">
            <a:avLst/>
          </a:prstGeom>
        </p:spPr>
      </p:pic>
      <p:graphicFrame>
        <p:nvGraphicFramePr>
          <p:cNvPr id="7" name="Gráfico 6">
            <a:extLst>
              <a:ext uri="{FF2B5EF4-FFF2-40B4-BE49-F238E27FC236}">
                <a16:creationId xmlns:a16="http://schemas.microsoft.com/office/drawing/2014/main" id="{00000000-0008-0000-1300-000003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131394888"/>
              </p:ext>
            </p:extLst>
          </p:nvPr>
        </p:nvGraphicFramePr>
        <p:xfrm>
          <a:off x="1712563" y="2188276"/>
          <a:ext cx="8795288" cy="33911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7615521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261ED94-914A-6A69-EE5C-160D6720D8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MX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ACTIVIDADES DE LA DIRECCIÓN GENERAL DE GOBIERNO</a:t>
            </a:r>
            <a:endParaRPr lang="es-MX" dirty="0"/>
          </a:p>
        </p:txBody>
      </p:sp>
      <p:pic>
        <p:nvPicPr>
          <p:cNvPr id="4" name="Marcador de contenido 4">
            <a:extLst>
              <a:ext uri="{FF2B5EF4-FFF2-40B4-BE49-F238E27FC236}">
                <a16:creationId xmlns:a16="http://schemas.microsoft.com/office/drawing/2014/main" id="{E2ED8211-29DE-D853-D9E8-81976D5C1ED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9016" b="18782"/>
          <a:stretch>
            <a:fillRect/>
          </a:stretch>
        </p:blipFill>
        <p:spPr>
          <a:xfrm>
            <a:off x="1023937" y="6044184"/>
            <a:ext cx="10144125" cy="813816"/>
          </a:xfrm>
          <a:prstGeom prst="rect">
            <a:avLst/>
          </a:prstGeom>
        </p:spPr>
      </p:pic>
      <p:graphicFrame>
        <p:nvGraphicFramePr>
          <p:cNvPr id="7" name="Gráfico 6">
            <a:extLst>
              <a:ext uri="{FF2B5EF4-FFF2-40B4-BE49-F238E27FC236}">
                <a16:creationId xmlns:a16="http://schemas.microsoft.com/office/drawing/2014/main" id="{4AC498B2-F26F-0C85-8184-F87416060DA8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36692507"/>
              </p:ext>
            </p:extLst>
          </p:nvPr>
        </p:nvGraphicFramePr>
        <p:xfrm>
          <a:off x="838200" y="1831108"/>
          <a:ext cx="10515600" cy="39661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48784976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1" name="Rectangle 20">
            <a:extLst>
              <a:ext uri="{FF2B5EF4-FFF2-40B4-BE49-F238E27FC236}">
                <a16:creationId xmlns:a16="http://schemas.microsoft.com/office/drawing/2014/main" id="{848F64AA-5BE2-4280-BEFA-DC288118FCC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Imagen 10">
            <a:extLst>
              <a:ext uri="{FF2B5EF4-FFF2-40B4-BE49-F238E27FC236}">
                <a16:creationId xmlns:a16="http://schemas.microsoft.com/office/drawing/2014/main" id="{E0A641B4-81D8-3B05-BD30-C88BD1A9361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940" r="9283" b="1"/>
          <a:stretch>
            <a:fillRect/>
          </a:stretch>
        </p:blipFill>
        <p:spPr>
          <a:xfrm>
            <a:off x="20" y="2"/>
            <a:ext cx="7534620" cy="4197368"/>
          </a:xfrm>
          <a:custGeom>
            <a:avLst/>
            <a:gdLst/>
            <a:ahLst/>
            <a:cxnLst/>
            <a:rect l="l" t="t" r="r" b="b"/>
            <a:pathLst>
              <a:path w="7534640" h="4197368">
                <a:moveTo>
                  <a:pt x="0" y="0"/>
                </a:moveTo>
                <a:lnTo>
                  <a:pt x="7534640" y="0"/>
                </a:lnTo>
                <a:lnTo>
                  <a:pt x="7534640" y="3832811"/>
                </a:lnTo>
                <a:lnTo>
                  <a:pt x="7344853" y="3826712"/>
                </a:lnTo>
                <a:cubicBezTo>
                  <a:pt x="7344853" y="3826712"/>
                  <a:pt x="7341511" y="3826712"/>
                  <a:pt x="7341511" y="3826712"/>
                </a:cubicBezTo>
                <a:cubicBezTo>
                  <a:pt x="7274667" y="3823370"/>
                  <a:pt x="7211169" y="3823370"/>
                  <a:pt x="7144324" y="3820027"/>
                </a:cubicBezTo>
                <a:cubicBezTo>
                  <a:pt x="6913719" y="3820027"/>
                  <a:pt x="6683113" y="3820027"/>
                  <a:pt x="6455848" y="3820027"/>
                </a:cubicBezTo>
                <a:cubicBezTo>
                  <a:pt x="6231926" y="3910265"/>
                  <a:pt x="5987951" y="3833396"/>
                  <a:pt x="5767372" y="3903581"/>
                </a:cubicBezTo>
                <a:cubicBezTo>
                  <a:pt x="5533423" y="3900239"/>
                  <a:pt x="5312845" y="3970423"/>
                  <a:pt x="5082238" y="4000503"/>
                </a:cubicBezTo>
                <a:cubicBezTo>
                  <a:pt x="4908446" y="4013871"/>
                  <a:pt x="4731314" y="3997160"/>
                  <a:pt x="4570892" y="4067345"/>
                </a:cubicBezTo>
                <a:cubicBezTo>
                  <a:pt x="4509063" y="4095753"/>
                  <a:pt x="4453918" y="4128339"/>
                  <a:pt x="4430941" y="4172622"/>
                </a:cubicBezTo>
                <a:lnTo>
                  <a:pt x="4423415" y="4197368"/>
                </a:lnTo>
                <a:lnTo>
                  <a:pt x="0" y="4197368"/>
                </a:lnTo>
                <a:close/>
              </a:path>
            </a:pathLst>
          </a:custGeom>
        </p:spPr>
      </p:pic>
      <p:pic>
        <p:nvPicPr>
          <p:cNvPr id="13" name="Imagen 12">
            <a:extLst>
              <a:ext uri="{FF2B5EF4-FFF2-40B4-BE49-F238E27FC236}">
                <a16:creationId xmlns:a16="http://schemas.microsoft.com/office/drawing/2014/main" id="{1E8B7A0E-E13D-7A22-17E1-FFA282AD9BE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720" r="21605" b="-1"/>
          <a:stretch>
            <a:fillRect/>
          </a:stretch>
        </p:blipFill>
        <p:spPr>
          <a:xfrm>
            <a:off x="7653536" y="1"/>
            <a:ext cx="4538463" cy="3877247"/>
          </a:xfrm>
          <a:custGeom>
            <a:avLst/>
            <a:gdLst/>
            <a:ahLst/>
            <a:cxnLst/>
            <a:rect l="l" t="t" r="r" b="b"/>
            <a:pathLst>
              <a:path w="4538463" h="3877247">
                <a:moveTo>
                  <a:pt x="0" y="0"/>
                </a:moveTo>
                <a:lnTo>
                  <a:pt x="4538463" y="0"/>
                </a:lnTo>
                <a:lnTo>
                  <a:pt x="4538463" y="3437173"/>
                </a:lnTo>
                <a:lnTo>
                  <a:pt x="4530710" y="3429000"/>
                </a:lnTo>
                <a:cubicBezTo>
                  <a:pt x="4370289" y="3495842"/>
                  <a:pt x="4239946" y="3686344"/>
                  <a:pt x="4056129" y="3636211"/>
                </a:cubicBezTo>
                <a:cubicBezTo>
                  <a:pt x="3872313" y="3589422"/>
                  <a:pt x="3788760" y="3830055"/>
                  <a:pt x="3618310" y="3756528"/>
                </a:cubicBezTo>
                <a:cubicBezTo>
                  <a:pt x="3394389" y="3823371"/>
                  <a:pt x="3163783" y="3823371"/>
                  <a:pt x="2933176" y="3810002"/>
                </a:cubicBezTo>
                <a:cubicBezTo>
                  <a:pt x="2702570" y="3840081"/>
                  <a:pt x="2471962" y="3873503"/>
                  <a:pt x="2238015" y="3850107"/>
                </a:cubicBezTo>
                <a:cubicBezTo>
                  <a:pt x="2007408" y="3870161"/>
                  <a:pt x="1783486" y="3883529"/>
                  <a:pt x="1552880" y="3863476"/>
                </a:cubicBezTo>
                <a:cubicBezTo>
                  <a:pt x="1322274" y="3886870"/>
                  <a:pt x="1091667" y="3876844"/>
                  <a:pt x="864402" y="3860134"/>
                </a:cubicBezTo>
                <a:cubicBezTo>
                  <a:pt x="757455" y="3860134"/>
                  <a:pt x="653849" y="3856792"/>
                  <a:pt x="546902" y="3856792"/>
                </a:cubicBezTo>
                <a:cubicBezTo>
                  <a:pt x="404861" y="3850108"/>
                  <a:pt x="262821" y="3845095"/>
                  <a:pt x="120363" y="3840499"/>
                </a:cubicBezTo>
                <a:lnTo>
                  <a:pt x="0" y="3836632"/>
                </a:lnTo>
                <a:close/>
              </a:path>
            </a:pathLst>
          </a:custGeom>
        </p:spPr>
      </p:pic>
      <p:pic>
        <p:nvPicPr>
          <p:cNvPr id="8" name="Marcador de contenido 7">
            <a:extLst>
              <a:ext uri="{FF2B5EF4-FFF2-40B4-BE49-F238E27FC236}">
                <a16:creationId xmlns:a16="http://schemas.microsoft.com/office/drawing/2014/main" id="{4D51CCEA-DD6E-DA59-7382-3B8C72897F4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1" b="17384"/>
          <a:stretch>
            <a:fillRect/>
          </a:stretch>
        </p:blipFill>
        <p:spPr>
          <a:xfrm>
            <a:off x="1" y="4316255"/>
            <a:ext cx="6836850" cy="2541737"/>
          </a:xfrm>
          <a:custGeom>
            <a:avLst/>
            <a:gdLst/>
            <a:ahLst/>
            <a:cxnLst/>
            <a:rect l="l" t="t" r="r" b="b"/>
            <a:pathLst>
              <a:path w="6836850" h="2541737">
                <a:moveTo>
                  <a:pt x="0" y="0"/>
                </a:moveTo>
                <a:lnTo>
                  <a:pt x="4460098" y="0"/>
                </a:lnTo>
                <a:lnTo>
                  <a:pt x="4483996" y="31836"/>
                </a:lnTo>
                <a:cubicBezTo>
                  <a:pt x="4644419" y="28495"/>
                  <a:pt x="4627708" y="282495"/>
                  <a:pt x="4788129" y="245732"/>
                </a:cubicBezTo>
                <a:cubicBezTo>
                  <a:pt x="4754709" y="362707"/>
                  <a:pt x="4641076" y="302548"/>
                  <a:pt x="4600971" y="389443"/>
                </a:cubicBezTo>
                <a:cubicBezTo>
                  <a:pt x="4684524" y="462970"/>
                  <a:pt x="4844945" y="409497"/>
                  <a:pt x="4871683" y="563233"/>
                </a:cubicBezTo>
                <a:cubicBezTo>
                  <a:pt x="4838262" y="723655"/>
                  <a:pt x="4945210" y="703602"/>
                  <a:pt x="5032105" y="713629"/>
                </a:cubicBezTo>
                <a:cubicBezTo>
                  <a:pt x="5239317" y="733683"/>
                  <a:pt x="5439843" y="747050"/>
                  <a:pt x="5643713" y="780472"/>
                </a:cubicBezTo>
                <a:cubicBezTo>
                  <a:pt x="5693844" y="790498"/>
                  <a:pt x="5810819" y="767103"/>
                  <a:pt x="5800794" y="870709"/>
                </a:cubicBezTo>
                <a:cubicBezTo>
                  <a:pt x="5790767" y="954261"/>
                  <a:pt x="5700529" y="924184"/>
                  <a:pt x="5643713" y="927525"/>
                </a:cubicBezTo>
                <a:cubicBezTo>
                  <a:pt x="5329553" y="967632"/>
                  <a:pt x="5012052" y="904131"/>
                  <a:pt x="4701235" y="907472"/>
                </a:cubicBezTo>
                <a:cubicBezTo>
                  <a:pt x="4664472" y="907472"/>
                  <a:pt x="4657787" y="1017762"/>
                  <a:pt x="4577576" y="980999"/>
                </a:cubicBezTo>
                <a:cubicBezTo>
                  <a:pt x="4788129" y="1081263"/>
                  <a:pt x="5767372" y="1108001"/>
                  <a:pt x="6094900" y="1161474"/>
                </a:cubicBezTo>
                <a:cubicBezTo>
                  <a:pt x="5754004" y="1542477"/>
                  <a:pt x="5429817" y="1311870"/>
                  <a:pt x="5159105" y="1525765"/>
                </a:cubicBezTo>
                <a:cubicBezTo>
                  <a:pt x="5159105" y="1525765"/>
                  <a:pt x="5212580" y="1525765"/>
                  <a:pt x="5443187" y="1595950"/>
                </a:cubicBezTo>
                <a:cubicBezTo>
                  <a:pt x="5627002" y="1652765"/>
                  <a:pt x="5536765" y="1732976"/>
                  <a:pt x="6001321" y="1886715"/>
                </a:cubicBezTo>
                <a:cubicBezTo>
                  <a:pt x="5824188" y="1936846"/>
                  <a:pt x="5593581" y="1839925"/>
                  <a:pt x="5506685" y="2100610"/>
                </a:cubicBezTo>
                <a:cubicBezTo>
                  <a:pt x="5643713" y="2147401"/>
                  <a:pt x="5807477" y="2103953"/>
                  <a:pt x="5904398" y="2227611"/>
                </a:cubicBezTo>
                <a:cubicBezTo>
                  <a:pt x="5934478" y="2264375"/>
                  <a:pt x="5964557" y="2287770"/>
                  <a:pt x="6001321" y="2307821"/>
                </a:cubicBezTo>
                <a:cubicBezTo>
                  <a:pt x="5984612" y="2314507"/>
                  <a:pt x="5964557" y="2321190"/>
                  <a:pt x="5951188" y="2327874"/>
                </a:cubicBezTo>
                <a:cubicBezTo>
                  <a:pt x="5977925" y="2351271"/>
                  <a:pt x="6663060" y="2478270"/>
                  <a:pt x="6836850" y="2481613"/>
                </a:cubicBezTo>
                <a:cubicBezTo>
                  <a:pt x="6761652" y="2506679"/>
                  <a:pt x="6636845" y="2527828"/>
                  <a:pt x="6553814" y="2540165"/>
                </a:cubicBezTo>
                <a:lnTo>
                  <a:pt x="6542822" y="2541737"/>
                </a:lnTo>
                <a:lnTo>
                  <a:pt x="0" y="2541737"/>
                </a:lnTo>
                <a:close/>
              </a:path>
            </a:pathLst>
          </a:cu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4690E34F-6900-F2E8-79E7-81B36E0940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43650" y="3996130"/>
            <a:ext cx="5505814" cy="157691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kern="1200">
                <a:solidFill>
                  <a:schemeClr val="tx1"/>
                </a:solidFill>
                <a:latin typeface="+mj-lt"/>
                <a:ea typeface="+mj-ea"/>
                <a:cs typeface="+mj-cs"/>
              </a:rPr>
              <a:t>FOTOGRAFÍAS </a:t>
            </a:r>
          </a:p>
        </p:txBody>
      </p:sp>
    </p:spTree>
    <p:extLst>
      <p:ext uri="{BB962C8B-B14F-4D97-AF65-F5344CB8AC3E}">
        <p14:creationId xmlns:p14="http://schemas.microsoft.com/office/powerpoint/2010/main" val="379104606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1DE7AC9-9FB7-F42A-6231-877293D39E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MX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COMPONENTE DE LA SECRETARÍA EJECUTIVA DE SIPINNA</a:t>
            </a:r>
            <a:endParaRPr lang="es-MX" dirty="0"/>
          </a:p>
        </p:txBody>
      </p:sp>
      <p:pic>
        <p:nvPicPr>
          <p:cNvPr id="5" name="Marcador de contenido 4">
            <a:extLst>
              <a:ext uri="{FF2B5EF4-FFF2-40B4-BE49-F238E27FC236}">
                <a16:creationId xmlns:a16="http://schemas.microsoft.com/office/drawing/2014/main" id="{60125ECD-A52B-9A06-656C-E0223277D4E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9016" b="18782"/>
          <a:stretch>
            <a:fillRect/>
          </a:stretch>
        </p:blipFill>
        <p:spPr>
          <a:xfrm>
            <a:off x="1023937" y="6044184"/>
            <a:ext cx="10144125" cy="813816"/>
          </a:xfrm>
          <a:prstGeom prst="rect">
            <a:avLst/>
          </a:prstGeom>
        </p:spPr>
      </p:pic>
      <p:graphicFrame>
        <p:nvGraphicFramePr>
          <p:cNvPr id="7" name="Gráfico 6">
            <a:extLst>
              <a:ext uri="{FF2B5EF4-FFF2-40B4-BE49-F238E27FC236}">
                <a16:creationId xmlns:a16="http://schemas.microsoft.com/office/drawing/2014/main" id="{00000000-0008-0000-1B00-000003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909597694"/>
              </p:ext>
            </p:extLst>
          </p:nvPr>
        </p:nvGraphicFramePr>
        <p:xfrm>
          <a:off x="2107769" y="1854677"/>
          <a:ext cx="7377194" cy="386419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69799708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D881AC6-3368-0B6F-F103-8FC1FF9B31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MX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ACTIVIDADES  DE LA SECRETARÍA EJECUTIVA DE SIPINNA</a:t>
            </a:r>
            <a:endParaRPr lang="es-MX" dirty="0"/>
          </a:p>
        </p:txBody>
      </p:sp>
      <p:pic>
        <p:nvPicPr>
          <p:cNvPr id="5" name="Marcador de contenido 4">
            <a:extLst>
              <a:ext uri="{FF2B5EF4-FFF2-40B4-BE49-F238E27FC236}">
                <a16:creationId xmlns:a16="http://schemas.microsoft.com/office/drawing/2014/main" id="{8D15DF9E-DA44-F18C-8EBA-98E54469BC4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9016" b="18782"/>
          <a:stretch>
            <a:fillRect/>
          </a:stretch>
        </p:blipFill>
        <p:spPr>
          <a:xfrm>
            <a:off x="1023937" y="6044184"/>
            <a:ext cx="10144125" cy="813816"/>
          </a:xfrm>
          <a:prstGeom prst="rect">
            <a:avLst/>
          </a:prstGeom>
        </p:spPr>
      </p:pic>
      <p:graphicFrame>
        <p:nvGraphicFramePr>
          <p:cNvPr id="7" name="Gráfico 6">
            <a:extLst>
              <a:ext uri="{FF2B5EF4-FFF2-40B4-BE49-F238E27FC236}">
                <a16:creationId xmlns:a16="http://schemas.microsoft.com/office/drawing/2014/main" id="{17FC790C-C88C-2D09-46E2-3956AD0F938D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27193546"/>
              </p:ext>
            </p:extLst>
          </p:nvPr>
        </p:nvGraphicFramePr>
        <p:xfrm>
          <a:off x="2347994" y="1690689"/>
          <a:ext cx="7384942" cy="39119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53159893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>
            <a:extLst>
              <a:ext uri="{FF2B5EF4-FFF2-40B4-BE49-F238E27FC236}">
                <a16:creationId xmlns:a16="http://schemas.microsoft.com/office/drawing/2014/main" id="{1B3B45E2-3BE0-AF7D-369C-F3DC2968F9E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V="1">
            <a:off x="5341415" y="3351"/>
            <a:ext cx="1519350" cy="12202174"/>
          </a:xfrm>
          <a:prstGeom prst="rect">
            <a:avLst/>
          </a:prstGeom>
          <a:gradFill>
            <a:gsLst>
              <a:gs pos="0">
                <a:schemeClr val="accent5"/>
              </a:gs>
              <a:gs pos="96000">
                <a:schemeClr val="accent2"/>
              </a:gs>
            </a:gsLst>
            <a:lin ang="10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E21F74A5-B735-0F8D-63A1-E20BB85ED47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V="1">
            <a:off x="8664051" y="3313433"/>
            <a:ext cx="1507122" cy="5569131"/>
          </a:xfrm>
          <a:prstGeom prst="rect">
            <a:avLst/>
          </a:prstGeom>
          <a:gradFill>
            <a:gsLst>
              <a:gs pos="36000">
                <a:schemeClr val="accent5">
                  <a:alpha val="0"/>
                </a:schemeClr>
              </a:gs>
              <a:gs pos="100000">
                <a:schemeClr val="accent5">
                  <a:lumMod val="60000"/>
                  <a:lumOff val="40000"/>
                </a:schemeClr>
              </a:gs>
            </a:gsLst>
            <a:lin ang="1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3273C44B-6EE9-7C41-FEF8-3D8C4AE581D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 flipV="1">
            <a:off x="3931710" y="1413054"/>
            <a:ext cx="1519355" cy="9382775"/>
          </a:xfrm>
          <a:prstGeom prst="rect">
            <a:avLst/>
          </a:prstGeom>
          <a:gradFill>
            <a:gsLst>
              <a:gs pos="19000">
                <a:schemeClr val="accent5">
                  <a:lumMod val="60000"/>
                  <a:lumOff val="40000"/>
                  <a:alpha val="0"/>
                </a:schemeClr>
              </a:gs>
              <a:gs pos="100000">
                <a:schemeClr val="accent5">
                  <a:lumMod val="75000"/>
                </a:schemeClr>
              </a:gs>
            </a:gsLst>
            <a:lin ang="9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74848CC2-611F-2692-89C2-4108D1B798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595614"/>
            <a:ext cx="7069932" cy="913975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3200" kern="120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FOTOGRAFÍAS </a:t>
            </a:r>
          </a:p>
        </p:txBody>
      </p:sp>
      <p:pic>
        <p:nvPicPr>
          <p:cNvPr id="17" name="Imagen 16">
            <a:extLst>
              <a:ext uri="{FF2B5EF4-FFF2-40B4-BE49-F238E27FC236}">
                <a16:creationId xmlns:a16="http://schemas.microsoft.com/office/drawing/2014/main" id="{B53F69A0-7280-016D-BF1C-EA06BAC1E76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411" r="1" b="1"/>
          <a:stretch>
            <a:fillRect/>
          </a:stretch>
        </p:blipFill>
        <p:spPr>
          <a:xfrm>
            <a:off x="-6217" y="2"/>
            <a:ext cx="9304716" cy="5344758"/>
          </a:xfrm>
          <a:prstGeom prst="rect">
            <a:avLst/>
          </a:prstGeom>
        </p:spPr>
      </p:pic>
      <p:pic>
        <p:nvPicPr>
          <p:cNvPr id="9" name="Marcador de contenido 8">
            <a:extLst>
              <a:ext uri="{FF2B5EF4-FFF2-40B4-BE49-F238E27FC236}">
                <a16:creationId xmlns:a16="http://schemas.microsoft.com/office/drawing/2014/main" id="{5B6A8D04-7EEE-E830-7361-C29289E1287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" b="24187"/>
          <a:stretch>
            <a:fillRect/>
          </a:stretch>
        </p:blipFill>
        <p:spPr>
          <a:xfrm>
            <a:off x="9298805" y="10"/>
            <a:ext cx="2903808" cy="1799821"/>
          </a:xfrm>
          <a:prstGeom prst="rect">
            <a:avLst/>
          </a:prstGeom>
        </p:spPr>
      </p:pic>
      <p:pic>
        <p:nvPicPr>
          <p:cNvPr id="15" name="Imagen 14">
            <a:extLst>
              <a:ext uri="{FF2B5EF4-FFF2-40B4-BE49-F238E27FC236}">
                <a16:creationId xmlns:a16="http://schemas.microsoft.com/office/drawing/2014/main" id="{98BAC728-31F1-EEBD-5630-65AB46445C8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6" b="18367"/>
          <a:stretch>
            <a:fillRect/>
          </a:stretch>
        </p:blipFill>
        <p:spPr>
          <a:xfrm>
            <a:off x="9298805" y="1798476"/>
            <a:ext cx="2903372" cy="1777468"/>
          </a:xfrm>
          <a:prstGeom prst="rect">
            <a:avLst/>
          </a:prstGeom>
        </p:spPr>
      </p:pic>
      <p:pic>
        <p:nvPicPr>
          <p:cNvPr id="12" name="Imagen 11">
            <a:extLst>
              <a:ext uri="{FF2B5EF4-FFF2-40B4-BE49-F238E27FC236}">
                <a16:creationId xmlns:a16="http://schemas.microsoft.com/office/drawing/2014/main" id="{DAD5D068-65C8-D878-5158-91D223D5528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672" r="5782" b="1"/>
          <a:stretch>
            <a:fillRect/>
          </a:stretch>
        </p:blipFill>
        <p:spPr>
          <a:xfrm>
            <a:off x="9298805" y="3567291"/>
            <a:ext cx="2903372" cy="17774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823624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B2AD61A-69A3-D1F8-4969-2F0AAA1C138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Marcador de contenido 4">
            <a:extLst>
              <a:ext uri="{FF2B5EF4-FFF2-40B4-BE49-F238E27FC236}">
                <a16:creationId xmlns:a16="http://schemas.microsoft.com/office/drawing/2014/main" id="{1FC09370-3405-2D37-C1FA-C5A3581082C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9016" b="18782"/>
          <a:stretch>
            <a:fillRect/>
          </a:stretch>
        </p:blipFill>
        <p:spPr>
          <a:xfrm>
            <a:off x="1023937" y="6044184"/>
            <a:ext cx="10144125" cy="813816"/>
          </a:xfrm>
          <a:prstGeom prst="rect">
            <a:avLst/>
          </a:prstGeom>
        </p:spPr>
      </p:pic>
      <p:sp>
        <p:nvSpPr>
          <p:cNvPr id="5" name="Título 1">
            <a:extLst>
              <a:ext uri="{FF2B5EF4-FFF2-40B4-BE49-F238E27FC236}">
                <a16:creationId xmlns:a16="http://schemas.microsoft.com/office/drawing/2014/main" id="{FB9DA407-C9E4-F09E-4738-E0EBE809E271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s-MX" sz="31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COMPONENTE  DE LA DIRECCIÓN GENERAL DE TRANSPORTE Y VIALIDAD</a:t>
            </a:r>
            <a:br>
              <a:rPr lang="en-US" sz="2200" u="sng" dirty="0"/>
            </a:br>
            <a:r>
              <a:rPr lang="es-MX" sz="2200" u="sng" dirty="0"/>
              <a:t>Estrategias de mejoramiento de Transporte y vialidad pública implementadas.</a:t>
            </a:r>
            <a:endParaRPr lang="es-MX" sz="2200" dirty="0"/>
          </a:p>
        </p:txBody>
      </p:sp>
      <p:graphicFrame>
        <p:nvGraphicFramePr>
          <p:cNvPr id="7" name="Marcador de contenido 6">
            <a:extLst>
              <a:ext uri="{FF2B5EF4-FFF2-40B4-BE49-F238E27FC236}">
                <a16:creationId xmlns:a16="http://schemas.microsoft.com/office/drawing/2014/main" id="{D78BA7C0-BC54-3537-B5D0-9E0B692E8FD7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59403924"/>
              </p:ext>
            </p:extLst>
          </p:nvPr>
        </p:nvGraphicFramePr>
        <p:xfrm>
          <a:off x="1517904" y="1825625"/>
          <a:ext cx="9835896" cy="381622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40627983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7F2AF92-0FED-0848-CFF3-27AD873AEE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Marcador de contenido 4">
            <a:extLst>
              <a:ext uri="{FF2B5EF4-FFF2-40B4-BE49-F238E27FC236}">
                <a16:creationId xmlns:a16="http://schemas.microsoft.com/office/drawing/2014/main" id="{5D7AF16F-422F-C9BE-AF8C-946462BFB44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9016" b="18782"/>
          <a:stretch>
            <a:fillRect/>
          </a:stretch>
        </p:blipFill>
        <p:spPr>
          <a:xfrm>
            <a:off x="1023937" y="6044184"/>
            <a:ext cx="10144125" cy="813816"/>
          </a:xfrm>
          <a:prstGeom prst="rect">
            <a:avLst/>
          </a:prstGeom>
        </p:spPr>
      </p:pic>
      <p:sp>
        <p:nvSpPr>
          <p:cNvPr id="5" name="Título 1">
            <a:extLst>
              <a:ext uri="{FF2B5EF4-FFF2-40B4-BE49-F238E27FC236}">
                <a16:creationId xmlns:a16="http://schemas.microsoft.com/office/drawing/2014/main" id="{3EB280F3-8A32-DE1B-3D40-2FC18CF4A304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s-MX" sz="31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ACTIVIDADES  DE LA DIRECCIÓN GENERAL DE TRANSPORTE Y VIALIDAD</a:t>
            </a:r>
            <a:endParaRPr lang="es-MX" dirty="0"/>
          </a:p>
        </p:txBody>
      </p:sp>
      <p:graphicFrame>
        <p:nvGraphicFramePr>
          <p:cNvPr id="7" name="Gráfico 6">
            <a:extLst>
              <a:ext uri="{FF2B5EF4-FFF2-40B4-BE49-F238E27FC236}">
                <a16:creationId xmlns:a16="http://schemas.microsoft.com/office/drawing/2014/main" id="{00000000-0008-0000-0800-000003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99130589"/>
              </p:ext>
            </p:extLst>
          </p:nvPr>
        </p:nvGraphicFramePr>
        <p:xfrm>
          <a:off x="1093851" y="1497134"/>
          <a:ext cx="10144125" cy="421120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85022219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1" name="Rectangle 40">
            <a:extLst>
              <a:ext uri="{FF2B5EF4-FFF2-40B4-BE49-F238E27FC236}">
                <a16:creationId xmlns:a16="http://schemas.microsoft.com/office/drawing/2014/main" id="{848F64AA-5BE2-4280-BEFA-DC288118FCC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Imagen 11">
            <a:extLst>
              <a:ext uri="{FF2B5EF4-FFF2-40B4-BE49-F238E27FC236}">
                <a16:creationId xmlns:a16="http://schemas.microsoft.com/office/drawing/2014/main" id="{A157EA2B-B2E6-AF02-DC4A-42C9D18095E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" b="966"/>
          <a:stretch>
            <a:fillRect/>
          </a:stretch>
        </p:blipFill>
        <p:spPr>
          <a:xfrm>
            <a:off x="20" y="2"/>
            <a:ext cx="7534620" cy="4197368"/>
          </a:xfrm>
          <a:custGeom>
            <a:avLst/>
            <a:gdLst/>
            <a:ahLst/>
            <a:cxnLst/>
            <a:rect l="l" t="t" r="r" b="b"/>
            <a:pathLst>
              <a:path w="7534640" h="4197368">
                <a:moveTo>
                  <a:pt x="0" y="0"/>
                </a:moveTo>
                <a:lnTo>
                  <a:pt x="7534640" y="0"/>
                </a:lnTo>
                <a:lnTo>
                  <a:pt x="7534640" y="3832811"/>
                </a:lnTo>
                <a:lnTo>
                  <a:pt x="7344853" y="3826712"/>
                </a:lnTo>
                <a:cubicBezTo>
                  <a:pt x="7344853" y="3826712"/>
                  <a:pt x="7341511" y="3826712"/>
                  <a:pt x="7341511" y="3826712"/>
                </a:cubicBezTo>
                <a:cubicBezTo>
                  <a:pt x="7274667" y="3823370"/>
                  <a:pt x="7211169" y="3823370"/>
                  <a:pt x="7144324" y="3820027"/>
                </a:cubicBezTo>
                <a:cubicBezTo>
                  <a:pt x="6913719" y="3820027"/>
                  <a:pt x="6683113" y="3820027"/>
                  <a:pt x="6455848" y="3820027"/>
                </a:cubicBezTo>
                <a:cubicBezTo>
                  <a:pt x="6231926" y="3910265"/>
                  <a:pt x="5987951" y="3833396"/>
                  <a:pt x="5767372" y="3903581"/>
                </a:cubicBezTo>
                <a:cubicBezTo>
                  <a:pt x="5533423" y="3900239"/>
                  <a:pt x="5312845" y="3970423"/>
                  <a:pt x="5082238" y="4000503"/>
                </a:cubicBezTo>
                <a:cubicBezTo>
                  <a:pt x="4908446" y="4013871"/>
                  <a:pt x="4731314" y="3997160"/>
                  <a:pt x="4570892" y="4067345"/>
                </a:cubicBezTo>
                <a:cubicBezTo>
                  <a:pt x="4509063" y="4095753"/>
                  <a:pt x="4453918" y="4128339"/>
                  <a:pt x="4430941" y="4172622"/>
                </a:cubicBezTo>
                <a:lnTo>
                  <a:pt x="4423415" y="4197368"/>
                </a:lnTo>
                <a:lnTo>
                  <a:pt x="0" y="4197368"/>
                </a:lnTo>
                <a:close/>
              </a:path>
            </a:pathLst>
          </a:custGeom>
        </p:spPr>
      </p:pic>
      <p:pic>
        <p:nvPicPr>
          <p:cNvPr id="8" name="Imagen 7">
            <a:extLst>
              <a:ext uri="{FF2B5EF4-FFF2-40B4-BE49-F238E27FC236}">
                <a16:creationId xmlns:a16="http://schemas.microsoft.com/office/drawing/2014/main" id="{5153E887-5163-1FFD-C595-D333D7F7305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217" r="-1" b="24709"/>
          <a:stretch>
            <a:fillRect/>
          </a:stretch>
        </p:blipFill>
        <p:spPr>
          <a:xfrm>
            <a:off x="7653536" y="1"/>
            <a:ext cx="4538463" cy="3877247"/>
          </a:xfrm>
          <a:custGeom>
            <a:avLst/>
            <a:gdLst/>
            <a:ahLst/>
            <a:cxnLst/>
            <a:rect l="l" t="t" r="r" b="b"/>
            <a:pathLst>
              <a:path w="4538463" h="3877247">
                <a:moveTo>
                  <a:pt x="0" y="0"/>
                </a:moveTo>
                <a:lnTo>
                  <a:pt x="4538463" y="0"/>
                </a:lnTo>
                <a:lnTo>
                  <a:pt x="4538463" y="3437173"/>
                </a:lnTo>
                <a:lnTo>
                  <a:pt x="4530710" y="3429000"/>
                </a:lnTo>
                <a:cubicBezTo>
                  <a:pt x="4370289" y="3495842"/>
                  <a:pt x="4239946" y="3686344"/>
                  <a:pt x="4056129" y="3636211"/>
                </a:cubicBezTo>
                <a:cubicBezTo>
                  <a:pt x="3872313" y="3589422"/>
                  <a:pt x="3788760" y="3830055"/>
                  <a:pt x="3618310" y="3756528"/>
                </a:cubicBezTo>
                <a:cubicBezTo>
                  <a:pt x="3394389" y="3823371"/>
                  <a:pt x="3163783" y="3823371"/>
                  <a:pt x="2933176" y="3810002"/>
                </a:cubicBezTo>
                <a:cubicBezTo>
                  <a:pt x="2702570" y="3840081"/>
                  <a:pt x="2471962" y="3873503"/>
                  <a:pt x="2238015" y="3850107"/>
                </a:cubicBezTo>
                <a:cubicBezTo>
                  <a:pt x="2007408" y="3870161"/>
                  <a:pt x="1783486" y="3883529"/>
                  <a:pt x="1552880" y="3863476"/>
                </a:cubicBezTo>
                <a:cubicBezTo>
                  <a:pt x="1322274" y="3886870"/>
                  <a:pt x="1091667" y="3876844"/>
                  <a:pt x="864402" y="3860134"/>
                </a:cubicBezTo>
                <a:cubicBezTo>
                  <a:pt x="757455" y="3860134"/>
                  <a:pt x="653849" y="3856792"/>
                  <a:pt x="546902" y="3856792"/>
                </a:cubicBezTo>
                <a:cubicBezTo>
                  <a:pt x="404861" y="3850108"/>
                  <a:pt x="262821" y="3845095"/>
                  <a:pt x="120363" y="3840499"/>
                </a:cubicBezTo>
                <a:lnTo>
                  <a:pt x="0" y="3836632"/>
                </a:lnTo>
                <a:close/>
              </a:path>
            </a:pathLst>
          </a:custGeom>
        </p:spPr>
      </p:pic>
      <p:pic>
        <p:nvPicPr>
          <p:cNvPr id="4" name="Imagen 3">
            <a:extLst>
              <a:ext uri="{FF2B5EF4-FFF2-40B4-BE49-F238E27FC236}">
                <a16:creationId xmlns:a16="http://schemas.microsoft.com/office/drawing/2014/main" id="{21BCE26D-3DF5-5241-5458-2F29A1BC22E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62" r="-1" b="28745"/>
          <a:stretch>
            <a:fillRect/>
          </a:stretch>
        </p:blipFill>
        <p:spPr>
          <a:xfrm>
            <a:off x="1" y="4316255"/>
            <a:ext cx="6836850" cy="2541737"/>
          </a:xfrm>
          <a:custGeom>
            <a:avLst/>
            <a:gdLst/>
            <a:ahLst/>
            <a:cxnLst/>
            <a:rect l="l" t="t" r="r" b="b"/>
            <a:pathLst>
              <a:path w="6836850" h="2541737">
                <a:moveTo>
                  <a:pt x="0" y="0"/>
                </a:moveTo>
                <a:lnTo>
                  <a:pt x="4460098" y="0"/>
                </a:lnTo>
                <a:lnTo>
                  <a:pt x="4483996" y="31836"/>
                </a:lnTo>
                <a:cubicBezTo>
                  <a:pt x="4644419" y="28495"/>
                  <a:pt x="4627708" y="282495"/>
                  <a:pt x="4788129" y="245732"/>
                </a:cubicBezTo>
                <a:cubicBezTo>
                  <a:pt x="4754709" y="362707"/>
                  <a:pt x="4641076" y="302548"/>
                  <a:pt x="4600971" y="389443"/>
                </a:cubicBezTo>
                <a:cubicBezTo>
                  <a:pt x="4684524" y="462970"/>
                  <a:pt x="4844945" y="409497"/>
                  <a:pt x="4871683" y="563233"/>
                </a:cubicBezTo>
                <a:cubicBezTo>
                  <a:pt x="4838262" y="723655"/>
                  <a:pt x="4945210" y="703602"/>
                  <a:pt x="5032105" y="713629"/>
                </a:cubicBezTo>
                <a:cubicBezTo>
                  <a:pt x="5239317" y="733683"/>
                  <a:pt x="5439843" y="747050"/>
                  <a:pt x="5643713" y="780472"/>
                </a:cubicBezTo>
                <a:cubicBezTo>
                  <a:pt x="5693844" y="790498"/>
                  <a:pt x="5810819" y="767103"/>
                  <a:pt x="5800794" y="870709"/>
                </a:cubicBezTo>
                <a:cubicBezTo>
                  <a:pt x="5790767" y="954261"/>
                  <a:pt x="5700529" y="924184"/>
                  <a:pt x="5643713" y="927525"/>
                </a:cubicBezTo>
                <a:cubicBezTo>
                  <a:pt x="5329553" y="967632"/>
                  <a:pt x="5012052" y="904131"/>
                  <a:pt x="4701235" y="907472"/>
                </a:cubicBezTo>
                <a:cubicBezTo>
                  <a:pt x="4664472" y="907472"/>
                  <a:pt x="4657787" y="1017762"/>
                  <a:pt x="4577576" y="980999"/>
                </a:cubicBezTo>
                <a:cubicBezTo>
                  <a:pt x="4788129" y="1081263"/>
                  <a:pt x="5767372" y="1108001"/>
                  <a:pt x="6094900" y="1161474"/>
                </a:cubicBezTo>
                <a:cubicBezTo>
                  <a:pt x="5754004" y="1542477"/>
                  <a:pt x="5429817" y="1311870"/>
                  <a:pt x="5159105" y="1525765"/>
                </a:cubicBezTo>
                <a:cubicBezTo>
                  <a:pt x="5159105" y="1525765"/>
                  <a:pt x="5212580" y="1525765"/>
                  <a:pt x="5443187" y="1595950"/>
                </a:cubicBezTo>
                <a:cubicBezTo>
                  <a:pt x="5627002" y="1652765"/>
                  <a:pt x="5536765" y="1732976"/>
                  <a:pt x="6001321" y="1886715"/>
                </a:cubicBezTo>
                <a:cubicBezTo>
                  <a:pt x="5824188" y="1936846"/>
                  <a:pt x="5593581" y="1839925"/>
                  <a:pt x="5506685" y="2100610"/>
                </a:cubicBezTo>
                <a:cubicBezTo>
                  <a:pt x="5643713" y="2147401"/>
                  <a:pt x="5807477" y="2103953"/>
                  <a:pt x="5904398" y="2227611"/>
                </a:cubicBezTo>
                <a:cubicBezTo>
                  <a:pt x="5934478" y="2264375"/>
                  <a:pt x="5964557" y="2287770"/>
                  <a:pt x="6001321" y="2307821"/>
                </a:cubicBezTo>
                <a:cubicBezTo>
                  <a:pt x="5984612" y="2314507"/>
                  <a:pt x="5964557" y="2321190"/>
                  <a:pt x="5951188" y="2327874"/>
                </a:cubicBezTo>
                <a:cubicBezTo>
                  <a:pt x="5977925" y="2351271"/>
                  <a:pt x="6663060" y="2478270"/>
                  <a:pt x="6836850" y="2481613"/>
                </a:cubicBezTo>
                <a:cubicBezTo>
                  <a:pt x="6761652" y="2506679"/>
                  <a:pt x="6636845" y="2527828"/>
                  <a:pt x="6553814" y="2540165"/>
                </a:cubicBezTo>
                <a:lnTo>
                  <a:pt x="6542822" y="2541737"/>
                </a:lnTo>
                <a:lnTo>
                  <a:pt x="0" y="2541737"/>
                </a:lnTo>
                <a:close/>
              </a:path>
            </a:pathLst>
          </a:cu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5DBBD55D-B454-8066-9682-F5F9D94148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43650" y="3996130"/>
            <a:ext cx="5505814" cy="157691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kern="1200">
                <a:solidFill>
                  <a:schemeClr val="tx1"/>
                </a:solidFill>
                <a:latin typeface="+mj-lt"/>
                <a:ea typeface="+mj-ea"/>
                <a:cs typeface="+mj-cs"/>
              </a:rPr>
              <a:t>FOTOGRAFIAS </a:t>
            </a:r>
          </a:p>
        </p:txBody>
      </p:sp>
    </p:spTree>
    <p:extLst>
      <p:ext uri="{BB962C8B-B14F-4D97-AF65-F5344CB8AC3E}">
        <p14:creationId xmlns:p14="http://schemas.microsoft.com/office/powerpoint/2010/main" val="34325395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E9E4949-60D5-DEEE-BFC8-5A757E451E5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425E2A22-F680-7D0D-DC7A-9A87C4862D01}"/>
              </a:ext>
            </a:extLst>
          </p:cNvPr>
          <p:cNvSpPr txBox="1"/>
          <p:nvPr/>
        </p:nvSpPr>
        <p:spPr>
          <a:xfrm>
            <a:off x="1362612" y="2405066"/>
            <a:ext cx="5401898" cy="3729034"/>
          </a:xfrm>
          <a:prstGeom prst="rect">
            <a:avLst/>
          </a:prstGeom>
        </p:spPr>
        <p:txBody>
          <a:bodyPr vert="horz" lIns="109728" tIns="54864" rIns="109728" bIns="54864" rtlCol="0">
            <a:normAutofit/>
          </a:bodyPr>
          <a:lstStyle>
            <a:defPPr>
              <a:defRPr lang="en-US"/>
            </a:defPPr>
            <a:lvl1pPr algn="just" defTabSz="617220">
              <a:lnSpc>
                <a:spcPct val="150000"/>
              </a:lnSpc>
              <a:spcAft>
                <a:spcPts val="405"/>
              </a:spcAft>
              <a:defRPr sz="1200">
                <a:latin typeface="Century Gothic" panose="020B0502020202020204" pitchFamily="34" charset="0"/>
              </a:defRPr>
            </a:lvl1pPr>
          </a:lstStyle>
          <a:p>
            <a:pPr algn="l" defTabSz="1097280">
              <a:lnSpc>
                <a:spcPct val="90000"/>
              </a:lnSpc>
            </a:pPr>
            <a:r>
              <a:rPr lang="en-US" sz="1440" b="1" dirty="0">
                <a:latin typeface="+mn-lt"/>
              </a:rPr>
              <a:t>Meta Trimestral:  </a:t>
            </a:r>
          </a:p>
          <a:p>
            <a:pPr indent="-274320" algn="l" defTabSz="1097280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en-US" sz="1440" dirty="0">
                <a:latin typeface="+mn-lt"/>
              </a:rPr>
              <a:t>La meta trimestral es del 100.00%.</a:t>
            </a:r>
          </a:p>
          <a:p>
            <a:pPr algn="l" defTabSz="1097280">
              <a:lnSpc>
                <a:spcPct val="90000"/>
              </a:lnSpc>
            </a:pPr>
            <a:r>
              <a:rPr lang="es-MX" sz="1440" dirty="0">
                <a:latin typeface="+mn-lt"/>
              </a:rPr>
              <a:t>El Índice Municipal de Todos por la Paz se integra con 3 Dimensiones y 9 subdimensiones que miden aspectos de Seguridad y Justicia, Cohesión Social y Educación para la Paz con indicadores de diferentes instituciones externas e internas al municipio . En el tercer trimestre la meta realizada se consideró igual a la programada debido a que los indicadores no han tenido actualizaciones.</a:t>
            </a:r>
            <a:endParaRPr lang="en-US" sz="1440" dirty="0">
              <a:latin typeface="+mn-lt"/>
            </a:endParaRPr>
          </a:p>
          <a:p>
            <a:pPr algn="l" defTabSz="1097280">
              <a:lnSpc>
                <a:spcPct val="90000"/>
              </a:lnSpc>
            </a:pPr>
            <a:r>
              <a:rPr lang="en-US" sz="1440" b="1" dirty="0">
                <a:latin typeface="+mn-lt"/>
              </a:rPr>
              <a:t>Meta </a:t>
            </a:r>
            <a:r>
              <a:rPr lang="en-US" sz="1440" b="1" dirty="0" err="1">
                <a:latin typeface="+mn-lt"/>
              </a:rPr>
              <a:t>Anual</a:t>
            </a:r>
            <a:r>
              <a:rPr lang="en-US" sz="1440" b="1" dirty="0">
                <a:latin typeface="+mn-lt"/>
              </a:rPr>
              <a:t>:</a:t>
            </a:r>
          </a:p>
          <a:p>
            <a:pPr indent="-274320" algn="l" defTabSz="1097280">
              <a:lnSpc>
                <a:spcPct val="90000"/>
              </a:lnSpc>
              <a:buFont typeface="Arial" panose="020B0604020202020204" pitchFamily="34" charset="0"/>
              <a:buChar char="•"/>
            </a:pPr>
            <a:endParaRPr lang="en-US" sz="1440" dirty="0">
              <a:latin typeface="+mn-lt"/>
            </a:endParaRPr>
          </a:p>
          <a:p>
            <a:pPr indent="-274320" algn="l" defTabSz="1097280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en-US" sz="1440" dirty="0">
                <a:latin typeface="+mn-lt"/>
              </a:rPr>
              <a:t>La meta </a:t>
            </a:r>
            <a:r>
              <a:rPr lang="en-US" sz="1440" dirty="0" err="1">
                <a:latin typeface="+mn-lt"/>
              </a:rPr>
              <a:t>anual</a:t>
            </a:r>
            <a:r>
              <a:rPr lang="en-US" sz="1440" dirty="0">
                <a:latin typeface="+mn-lt"/>
              </a:rPr>
              <a:t> es del 75.00% </a:t>
            </a:r>
            <a:r>
              <a:rPr lang="en-US" sz="1440" dirty="0" err="1">
                <a:latin typeface="+mn-lt"/>
              </a:rPr>
              <a:t>como</a:t>
            </a:r>
            <a:r>
              <a:rPr lang="en-US" sz="1440" dirty="0">
                <a:latin typeface="+mn-lt"/>
              </a:rPr>
              <a:t> se </a:t>
            </a:r>
            <a:r>
              <a:rPr lang="en-US" sz="1440" dirty="0" err="1">
                <a:latin typeface="+mn-lt"/>
              </a:rPr>
              <a:t>esperaba</a:t>
            </a:r>
            <a:r>
              <a:rPr lang="en-US" sz="1440" dirty="0">
                <a:latin typeface="+mn-lt"/>
              </a:rPr>
              <a:t> con base a la meta trimestral </a:t>
            </a:r>
            <a:r>
              <a:rPr lang="en-US" sz="1440" dirty="0" err="1">
                <a:latin typeface="+mn-lt"/>
              </a:rPr>
              <a:t>alcanzada</a:t>
            </a:r>
            <a:r>
              <a:rPr lang="en-US" sz="1440" dirty="0">
                <a:latin typeface="+mn-lt"/>
              </a:rPr>
              <a:t>.</a:t>
            </a:r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AFFD04B3-7D85-2A30-2DC5-8D13F114076E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2046" r="1599" b="-3"/>
          <a:stretch/>
        </p:blipFill>
        <p:spPr>
          <a:xfrm>
            <a:off x="7040328" y="12"/>
            <a:ext cx="4493304" cy="6857988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1006817739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>
            <a:extLst>
              <a:ext uri="{FF2B5EF4-FFF2-40B4-BE49-F238E27FC236}">
                <a16:creationId xmlns:a16="http://schemas.microsoft.com/office/drawing/2014/main" id="{DF5AD0EA-32D9-0CC2-EA0F-CF13463025D3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838200" y="526872"/>
            <a:ext cx="10515600" cy="10020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 defTabSz="914400">
              <a:lnSpc>
                <a:spcPct val="90000"/>
              </a:lnSpc>
              <a:spcAft>
                <a:spcPts val="600"/>
              </a:spcAft>
              <a:defRPr/>
            </a:pPr>
            <a:r>
              <a:rPr lang="en-US" sz="2000" b="1" dirty="0">
                <a:solidFill>
                  <a:schemeClr val="tx2">
                    <a:lumMod val="50000"/>
                    <a:lumOff val="50000"/>
                  </a:schemeClr>
                </a:solidFill>
              </a:rPr>
              <a:t>COMPONENTE DE LA DIRECCIÓN GENERAL DEL H. CUERPO DE BOMBEROS</a:t>
            </a:r>
          </a:p>
          <a:p>
            <a:pPr lvl="0" algn="ctr" defTabSz="914400">
              <a:lnSpc>
                <a:spcPct val="90000"/>
              </a:lnSpc>
              <a:spcAft>
                <a:spcPts val="600"/>
              </a:spcAft>
              <a:defRPr/>
            </a:pPr>
            <a:r>
              <a:rPr lang="es-MX" sz="2000" u="sng" dirty="0"/>
              <a:t>Prevención y combate de incendios, atención y respuesta de emergencias como accidentes, rescates y capacitaciones.</a:t>
            </a:r>
            <a:endParaRPr lang="en-US" sz="2000" u="sng" dirty="0"/>
          </a:p>
        </p:txBody>
      </p:sp>
      <p:graphicFrame>
        <p:nvGraphicFramePr>
          <p:cNvPr id="5" name="Marcador de contenido 4">
            <a:extLst>
              <a:ext uri="{FF2B5EF4-FFF2-40B4-BE49-F238E27FC236}">
                <a16:creationId xmlns:a16="http://schemas.microsoft.com/office/drawing/2014/main" id="{00000000-0008-0000-0500-000003000000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69110348"/>
              </p:ext>
            </p:extLst>
          </p:nvPr>
        </p:nvGraphicFramePr>
        <p:xfrm>
          <a:off x="838200" y="1610893"/>
          <a:ext cx="10515600" cy="43513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6" name="Marcador de contenido 4">
            <a:extLst>
              <a:ext uri="{FF2B5EF4-FFF2-40B4-BE49-F238E27FC236}">
                <a16:creationId xmlns:a16="http://schemas.microsoft.com/office/drawing/2014/main" id="{29B23F75-8C56-D210-736B-BE6D4D7DEA3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9016" b="18782"/>
          <a:stretch>
            <a:fillRect/>
          </a:stretch>
        </p:blipFill>
        <p:spPr>
          <a:xfrm>
            <a:off x="1023937" y="6044184"/>
            <a:ext cx="10144125" cy="8138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1987504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CD17800-5FB7-11AE-D4B8-FD3B83E31E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3600" b="1" dirty="0">
                <a:solidFill>
                  <a:schemeClr val="tx2">
                    <a:lumMod val="50000"/>
                    <a:lumOff val="50000"/>
                  </a:schemeClr>
                </a:solidFill>
              </a:rPr>
              <a:t>ACTIVIDADES DE LA DIRECCIÓN GENERAL DEL H. CUERPO DE BOMBEROS</a:t>
            </a:r>
            <a:endParaRPr lang="es-MX" dirty="0"/>
          </a:p>
        </p:txBody>
      </p:sp>
      <p:graphicFrame>
        <p:nvGraphicFramePr>
          <p:cNvPr id="4" name="Marcador de contenido 3">
            <a:extLst>
              <a:ext uri="{FF2B5EF4-FFF2-40B4-BE49-F238E27FC236}">
                <a16:creationId xmlns:a16="http://schemas.microsoft.com/office/drawing/2014/main" id="{00000000-0008-0000-0600-000003000000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247358909"/>
              </p:ext>
            </p:extLst>
          </p:nvPr>
        </p:nvGraphicFramePr>
        <p:xfrm>
          <a:off x="838200" y="1624147"/>
          <a:ext cx="10515600" cy="43513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5" name="Marcador de contenido 4">
            <a:extLst>
              <a:ext uri="{FF2B5EF4-FFF2-40B4-BE49-F238E27FC236}">
                <a16:creationId xmlns:a16="http://schemas.microsoft.com/office/drawing/2014/main" id="{79ACD095-09D4-F4E2-C90A-9B45F6F5298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9016" b="18782"/>
          <a:stretch>
            <a:fillRect/>
          </a:stretch>
        </p:blipFill>
        <p:spPr>
          <a:xfrm>
            <a:off x="1023937" y="6044184"/>
            <a:ext cx="10144125" cy="8138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9040005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1" name="Rectangle 20">
            <a:extLst>
              <a:ext uri="{FF2B5EF4-FFF2-40B4-BE49-F238E27FC236}">
                <a16:creationId xmlns:a16="http://schemas.microsoft.com/office/drawing/2014/main" id="{A26C624C-963C-4795-B05B-6565DB5ABD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1" name="Imagen 10">
            <a:extLst>
              <a:ext uri="{FF2B5EF4-FFF2-40B4-BE49-F238E27FC236}">
                <a16:creationId xmlns:a16="http://schemas.microsoft.com/office/drawing/2014/main" id="{E48416EB-A3FC-7189-9224-16242828C27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4" b="15573"/>
          <a:stretch>
            <a:fillRect/>
          </a:stretch>
        </p:blipFill>
        <p:spPr>
          <a:xfrm>
            <a:off x="20" y="10"/>
            <a:ext cx="3728839" cy="4197358"/>
          </a:xfrm>
          <a:prstGeom prst="rect">
            <a:avLst/>
          </a:prstGeom>
        </p:spPr>
      </p:pic>
      <p:pic>
        <p:nvPicPr>
          <p:cNvPr id="4" name="Imagen 3">
            <a:extLst>
              <a:ext uri="{FF2B5EF4-FFF2-40B4-BE49-F238E27FC236}">
                <a16:creationId xmlns:a16="http://schemas.microsoft.com/office/drawing/2014/main" id="{4AC78F1F-E7D6-9F16-92AB-4E3AF9A95CA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1" b="35961"/>
          <a:stretch>
            <a:fillRect/>
          </a:stretch>
        </p:blipFill>
        <p:spPr>
          <a:xfrm>
            <a:off x="3847755" y="5"/>
            <a:ext cx="3686887" cy="4197368"/>
          </a:xfrm>
          <a:custGeom>
            <a:avLst/>
            <a:gdLst/>
            <a:ahLst/>
            <a:cxnLst/>
            <a:rect l="l" t="t" r="r" b="b"/>
            <a:pathLst>
              <a:path w="3686887" h="4197368">
                <a:moveTo>
                  <a:pt x="0" y="0"/>
                </a:moveTo>
                <a:lnTo>
                  <a:pt x="3686887" y="0"/>
                </a:lnTo>
                <a:lnTo>
                  <a:pt x="3686887" y="3832811"/>
                </a:lnTo>
                <a:lnTo>
                  <a:pt x="3497100" y="3826712"/>
                </a:lnTo>
                <a:cubicBezTo>
                  <a:pt x="3497100" y="3826712"/>
                  <a:pt x="3493758" y="3826712"/>
                  <a:pt x="3493758" y="3826712"/>
                </a:cubicBezTo>
                <a:cubicBezTo>
                  <a:pt x="3426914" y="3823370"/>
                  <a:pt x="3363416" y="3823370"/>
                  <a:pt x="3296571" y="3820027"/>
                </a:cubicBezTo>
                <a:cubicBezTo>
                  <a:pt x="3065966" y="3820027"/>
                  <a:pt x="2835360" y="3820027"/>
                  <a:pt x="2608095" y="3820027"/>
                </a:cubicBezTo>
                <a:cubicBezTo>
                  <a:pt x="2384173" y="3910265"/>
                  <a:pt x="2140198" y="3833396"/>
                  <a:pt x="1919619" y="3903581"/>
                </a:cubicBezTo>
                <a:cubicBezTo>
                  <a:pt x="1685670" y="3900239"/>
                  <a:pt x="1465092" y="3970423"/>
                  <a:pt x="1234485" y="4000503"/>
                </a:cubicBezTo>
                <a:cubicBezTo>
                  <a:pt x="1060693" y="4013871"/>
                  <a:pt x="883561" y="3997160"/>
                  <a:pt x="723139" y="4067345"/>
                </a:cubicBezTo>
                <a:cubicBezTo>
                  <a:pt x="661310" y="4095753"/>
                  <a:pt x="606165" y="4128339"/>
                  <a:pt x="583188" y="4172622"/>
                </a:cubicBezTo>
                <a:lnTo>
                  <a:pt x="575662" y="4197368"/>
                </a:lnTo>
                <a:lnTo>
                  <a:pt x="0" y="4197368"/>
                </a:lnTo>
                <a:close/>
              </a:path>
            </a:pathLst>
          </a:custGeom>
        </p:spPr>
      </p:pic>
      <p:pic>
        <p:nvPicPr>
          <p:cNvPr id="5" name="Marcador de contenido 4">
            <a:extLst>
              <a:ext uri="{FF2B5EF4-FFF2-40B4-BE49-F238E27FC236}">
                <a16:creationId xmlns:a16="http://schemas.microsoft.com/office/drawing/2014/main" id="{D4C9FD43-17C9-AD3D-3378-9A67BC789CD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831" r="7038" b="3"/>
          <a:stretch>
            <a:fillRect/>
          </a:stretch>
        </p:blipFill>
        <p:spPr>
          <a:xfrm>
            <a:off x="7653541" y="1"/>
            <a:ext cx="4538463" cy="3877247"/>
          </a:xfrm>
          <a:custGeom>
            <a:avLst/>
            <a:gdLst/>
            <a:ahLst/>
            <a:cxnLst/>
            <a:rect l="l" t="t" r="r" b="b"/>
            <a:pathLst>
              <a:path w="4538463" h="3877247">
                <a:moveTo>
                  <a:pt x="0" y="0"/>
                </a:moveTo>
                <a:lnTo>
                  <a:pt x="4538463" y="0"/>
                </a:lnTo>
                <a:lnTo>
                  <a:pt x="4538463" y="3437173"/>
                </a:lnTo>
                <a:lnTo>
                  <a:pt x="4530710" y="3429000"/>
                </a:lnTo>
                <a:cubicBezTo>
                  <a:pt x="4370289" y="3495842"/>
                  <a:pt x="4239946" y="3686344"/>
                  <a:pt x="4056129" y="3636211"/>
                </a:cubicBezTo>
                <a:cubicBezTo>
                  <a:pt x="3872313" y="3589422"/>
                  <a:pt x="3788760" y="3830055"/>
                  <a:pt x="3618310" y="3756528"/>
                </a:cubicBezTo>
                <a:cubicBezTo>
                  <a:pt x="3394389" y="3823371"/>
                  <a:pt x="3163783" y="3823371"/>
                  <a:pt x="2933176" y="3810002"/>
                </a:cubicBezTo>
                <a:cubicBezTo>
                  <a:pt x="2702570" y="3840081"/>
                  <a:pt x="2471962" y="3873503"/>
                  <a:pt x="2238015" y="3850107"/>
                </a:cubicBezTo>
                <a:cubicBezTo>
                  <a:pt x="2007408" y="3870161"/>
                  <a:pt x="1783486" y="3883529"/>
                  <a:pt x="1552880" y="3863476"/>
                </a:cubicBezTo>
                <a:cubicBezTo>
                  <a:pt x="1322274" y="3886870"/>
                  <a:pt x="1091667" y="3876844"/>
                  <a:pt x="864402" y="3860134"/>
                </a:cubicBezTo>
                <a:cubicBezTo>
                  <a:pt x="757455" y="3860134"/>
                  <a:pt x="653849" y="3856792"/>
                  <a:pt x="546902" y="3856792"/>
                </a:cubicBezTo>
                <a:cubicBezTo>
                  <a:pt x="404861" y="3850108"/>
                  <a:pt x="262821" y="3845095"/>
                  <a:pt x="120363" y="3840499"/>
                </a:cubicBezTo>
                <a:lnTo>
                  <a:pt x="0" y="3836632"/>
                </a:lnTo>
                <a:close/>
              </a:path>
            </a:pathLst>
          </a:custGeom>
        </p:spPr>
      </p:pic>
      <p:pic>
        <p:nvPicPr>
          <p:cNvPr id="8" name="Imagen 7">
            <a:extLst>
              <a:ext uri="{FF2B5EF4-FFF2-40B4-BE49-F238E27FC236}">
                <a16:creationId xmlns:a16="http://schemas.microsoft.com/office/drawing/2014/main" id="{EBBACA19-9551-FD8F-F85C-9BB402D05E5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232" r="-2" b="30681"/>
          <a:stretch>
            <a:fillRect/>
          </a:stretch>
        </p:blipFill>
        <p:spPr>
          <a:xfrm>
            <a:off x="20" y="4297691"/>
            <a:ext cx="6836830" cy="2560309"/>
          </a:xfrm>
          <a:custGeom>
            <a:avLst/>
            <a:gdLst/>
            <a:ahLst/>
            <a:cxnLst/>
            <a:rect l="l" t="t" r="r" b="b"/>
            <a:pathLst>
              <a:path w="6836850" h="2541737">
                <a:moveTo>
                  <a:pt x="0" y="0"/>
                </a:moveTo>
                <a:lnTo>
                  <a:pt x="4460098" y="0"/>
                </a:lnTo>
                <a:lnTo>
                  <a:pt x="4483996" y="31836"/>
                </a:lnTo>
                <a:cubicBezTo>
                  <a:pt x="4644419" y="28495"/>
                  <a:pt x="4627708" y="282495"/>
                  <a:pt x="4788129" y="245732"/>
                </a:cubicBezTo>
                <a:cubicBezTo>
                  <a:pt x="4754709" y="362707"/>
                  <a:pt x="4641076" y="302548"/>
                  <a:pt x="4600971" y="389443"/>
                </a:cubicBezTo>
                <a:cubicBezTo>
                  <a:pt x="4684524" y="462970"/>
                  <a:pt x="4844945" y="409497"/>
                  <a:pt x="4871683" y="563233"/>
                </a:cubicBezTo>
                <a:cubicBezTo>
                  <a:pt x="4838262" y="723655"/>
                  <a:pt x="4945210" y="703602"/>
                  <a:pt x="5032105" y="713629"/>
                </a:cubicBezTo>
                <a:cubicBezTo>
                  <a:pt x="5239317" y="733683"/>
                  <a:pt x="5439843" y="747050"/>
                  <a:pt x="5643713" y="780472"/>
                </a:cubicBezTo>
                <a:cubicBezTo>
                  <a:pt x="5693844" y="790498"/>
                  <a:pt x="5810819" y="767103"/>
                  <a:pt x="5800794" y="870709"/>
                </a:cubicBezTo>
                <a:cubicBezTo>
                  <a:pt x="5790767" y="954261"/>
                  <a:pt x="5700529" y="924184"/>
                  <a:pt x="5643713" y="927525"/>
                </a:cubicBezTo>
                <a:cubicBezTo>
                  <a:pt x="5329553" y="967632"/>
                  <a:pt x="5012052" y="904131"/>
                  <a:pt x="4701235" y="907472"/>
                </a:cubicBezTo>
                <a:cubicBezTo>
                  <a:pt x="4664472" y="907472"/>
                  <a:pt x="4657787" y="1017762"/>
                  <a:pt x="4577576" y="980999"/>
                </a:cubicBezTo>
                <a:cubicBezTo>
                  <a:pt x="4788129" y="1081263"/>
                  <a:pt x="5767372" y="1108001"/>
                  <a:pt x="6094900" y="1161474"/>
                </a:cubicBezTo>
                <a:cubicBezTo>
                  <a:pt x="5754004" y="1542477"/>
                  <a:pt x="5429817" y="1311870"/>
                  <a:pt x="5159105" y="1525765"/>
                </a:cubicBezTo>
                <a:cubicBezTo>
                  <a:pt x="5159105" y="1525765"/>
                  <a:pt x="5212580" y="1525765"/>
                  <a:pt x="5443187" y="1595950"/>
                </a:cubicBezTo>
                <a:cubicBezTo>
                  <a:pt x="5627002" y="1652765"/>
                  <a:pt x="5536765" y="1732976"/>
                  <a:pt x="6001321" y="1886715"/>
                </a:cubicBezTo>
                <a:cubicBezTo>
                  <a:pt x="5824188" y="1936846"/>
                  <a:pt x="5593581" y="1839925"/>
                  <a:pt x="5506685" y="2100610"/>
                </a:cubicBezTo>
                <a:cubicBezTo>
                  <a:pt x="5643713" y="2147401"/>
                  <a:pt x="5807477" y="2103953"/>
                  <a:pt x="5904398" y="2227611"/>
                </a:cubicBezTo>
                <a:cubicBezTo>
                  <a:pt x="5934478" y="2264375"/>
                  <a:pt x="5964557" y="2287770"/>
                  <a:pt x="6001321" y="2307821"/>
                </a:cubicBezTo>
                <a:cubicBezTo>
                  <a:pt x="5984612" y="2314507"/>
                  <a:pt x="5964557" y="2321190"/>
                  <a:pt x="5951188" y="2327874"/>
                </a:cubicBezTo>
                <a:cubicBezTo>
                  <a:pt x="5977925" y="2351271"/>
                  <a:pt x="6663060" y="2478270"/>
                  <a:pt x="6836850" y="2481613"/>
                </a:cubicBezTo>
                <a:cubicBezTo>
                  <a:pt x="6761652" y="2506679"/>
                  <a:pt x="6636845" y="2527828"/>
                  <a:pt x="6553814" y="2540165"/>
                </a:cubicBezTo>
                <a:lnTo>
                  <a:pt x="6542822" y="2541737"/>
                </a:lnTo>
                <a:lnTo>
                  <a:pt x="0" y="2541737"/>
                </a:lnTo>
                <a:close/>
              </a:path>
            </a:pathLst>
          </a:cu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58B81F19-80B3-64AB-CD60-8413BBFD3F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43650" y="4181474"/>
            <a:ext cx="5505814" cy="1471335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kern="1200">
                <a:solidFill>
                  <a:schemeClr val="tx1"/>
                </a:solidFill>
                <a:latin typeface="+mj-lt"/>
                <a:ea typeface="+mj-ea"/>
                <a:cs typeface="+mj-cs"/>
              </a:rPr>
              <a:t>FOTOGRAFÍAS </a:t>
            </a:r>
          </a:p>
        </p:txBody>
      </p:sp>
    </p:spTree>
    <p:extLst>
      <p:ext uri="{BB962C8B-B14F-4D97-AF65-F5344CB8AC3E}">
        <p14:creationId xmlns:p14="http://schemas.microsoft.com/office/powerpoint/2010/main" val="2438657260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E9517DC-6A0E-D581-A538-C6AE5F1B74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MX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COMPONENTE DE LA DIRECCIÓN DE LA UNIDAD TÉCNICA JURÍDICA</a:t>
            </a:r>
          </a:p>
        </p:txBody>
      </p:sp>
      <p:pic>
        <p:nvPicPr>
          <p:cNvPr id="5" name="Marcador de contenido 4">
            <a:extLst>
              <a:ext uri="{FF2B5EF4-FFF2-40B4-BE49-F238E27FC236}">
                <a16:creationId xmlns:a16="http://schemas.microsoft.com/office/drawing/2014/main" id="{324A5CD4-1975-1A73-AD63-210763C67D0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9016" b="18782"/>
          <a:stretch>
            <a:fillRect/>
          </a:stretch>
        </p:blipFill>
        <p:spPr>
          <a:xfrm>
            <a:off x="1023937" y="6044184"/>
            <a:ext cx="10144125" cy="813816"/>
          </a:xfrm>
          <a:prstGeom prst="rect">
            <a:avLst/>
          </a:prstGeom>
        </p:spPr>
      </p:pic>
      <p:graphicFrame>
        <p:nvGraphicFramePr>
          <p:cNvPr id="7" name="Gráfico 6">
            <a:extLst>
              <a:ext uri="{FF2B5EF4-FFF2-40B4-BE49-F238E27FC236}">
                <a16:creationId xmlns:a16="http://schemas.microsoft.com/office/drawing/2014/main" id="{00000000-0008-0000-0B00-000003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803679434"/>
              </p:ext>
            </p:extLst>
          </p:nvPr>
        </p:nvGraphicFramePr>
        <p:xfrm>
          <a:off x="1856232" y="1939415"/>
          <a:ext cx="8842247" cy="367500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155557231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Marcador de contenido 4">
            <a:extLst>
              <a:ext uri="{FF2B5EF4-FFF2-40B4-BE49-F238E27FC236}">
                <a16:creationId xmlns:a16="http://schemas.microsoft.com/office/drawing/2014/main" id="{27B57A74-B6E4-55EB-1526-C65CC53D067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9016" b="18782"/>
          <a:stretch>
            <a:fillRect/>
          </a:stretch>
        </p:blipFill>
        <p:spPr>
          <a:xfrm>
            <a:off x="1023937" y="6044184"/>
            <a:ext cx="10144125" cy="813816"/>
          </a:xfrm>
          <a:prstGeom prst="rect">
            <a:avLst/>
          </a:prstGeom>
        </p:spPr>
      </p:pic>
      <p:sp>
        <p:nvSpPr>
          <p:cNvPr id="6" name="Título 1">
            <a:extLst>
              <a:ext uri="{FF2B5EF4-FFF2-40B4-BE49-F238E27FC236}">
                <a16:creationId xmlns:a16="http://schemas.microsoft.com/office/drawing/2014/main" id="{BD9AC8D4-F7F7-C1E3-9708-B12FF556B7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pPr algn="ctr"/>
            <a:r>
              <a:rPr lang="es-MX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ACTIVIDADES DE LA DIRECCIÓN DE LA UNIDAD TÉCNICA JURÍDICA</a:t>
            </a:r>
          </a:p>
        </p:txBody>
      </p:sp>
      <p:graphicFrame>
        <p:nvGraphicFramePr>
          <p:cNvPr id="7" name="Gráfico 6">
            <a:extLst>
              <a:ext uri="{FF2B5EF4-FFF2-40B4-BE49-F238E27FC236}">
                <a16:creationId xmlns:a16="http://schemas.microsoft.com/office/drawing/2014/main" id="{F117F0CF-1D14-EE7C-3948-D5C6228C25F6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36613880"/>
              </p:ext>
            </p:extLst>
          </p:nvPr>
        </p:nvGraphicFramePr>
        <p:xfrm>
          <a:off x="2100019" y="2057400"/>
          <a:ext cx="7415939" cy="36149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688757139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1" name="Rectangle 20">
            <a:extLst>
              <a:ext uri="{FF2B5EF4-FFF2-40B4-BE49-F238E27FC236}">
                <a16:creationId xmlns:a16="http://schemas.microsoft.com/office/drawing/2014/main" id="{A26C624C-963C-4795-B05B-6565DB5ABD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0" name="Imagen 9">
            <a:extLst>
              <a:ext uri="{FF2B5EF4-FFF2-40B4-BE49-F238E27FC236}">
                <a16:creationId xmlns:a16="http://schemas.microsoft.com/office/drawing/2014/main" id="{85F1ED0D-95FA-1BE2-0DF3-E497776152D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391" r="3" b="37891"/>
          <a:stretch>
            <a:fillRect/>
          </a:stretch>
        </p:blipFill>
        <p:spPr>
          <a:xfrm>
            <a:off x="20" y="10"/>
            <a:ext cx="3728839" cy="4197358"/>
          </a:xfrm>
          <a:prstGeom prst="rect">
            <a:avLst/>
          </a:prstGeom>
        </p:spPr>
      </p:pic>
      <p:pic>
        <p:nvPicPr>
          <p:cNvPr id="13" name="Imagen 12">
            <a:extLst>
              <a:ext uri="{FF2B5EF4-FFF2-40B4-BE49-F238E27FC236}">
                <a16:creationId xmlns:a16="http://schemas.microsoft.com/office/drawing/2014/main" id="{F69CB675-9ED0-C722-BC5F-DD0DAD7F0CE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653" r="2" b="25318"/>
          <a:stretch>
            <a:fillRect/>
          </a:stretch>
        </p:blipFill>
        <p:spPr>
          <a:xfrm>
            <a:off x="3847755" y="5"/>
            <a:ext cx="3686887" cy="4197368"/>
          </a:xfrm>
          <a:custGeom>
            <a:avLst/>
            <a:gdLst/>
            <a:ahLst/>
            <a:cxnLst/>
            <a:rect l="l" t="t" r="r" b="b"/>
            <a:pathLst>
              <a:path w="3686887" h="4197368">
                <a:moveTo>
                  <a:pt x="0" y="0"/>
                </a:moveTo>
                <a:lnTo>
                  <a:pt x="3686887" y="0"/>
                </a:lnTo>
                <a:lnTo>
                  <a:pt x="3686887" y="3832811"/>
                </a:lnTo>
                <a:lnTo>
                  <a:pt x="3497100" y="3826712"/>
                </a:lnTo>
                <a:cubicBezTo>
                  <a:pt x="3497100" y="3826712"/>
                  <a:pt x="3493758" y="3826712"/>
                  <a:pt x="3493758" y="3826712"/>
                </a:cubicBezTo>
                <a:cubicBezTo>
                  <a:pt x="3426914" y="3823370"/>
                  <a:pt x="3363416" y="3823370"/>
                  <a:pt x="3296571" y="3820027"/>
                </a:cubicBezTo>
                <a:cubicBezTo>
                  <a:pt x="3065966" y="3820027"/>
                  <a:pt x="2835360" y="3820027"/>
                  <a:pt x="2608095" y="3820027"/>
                </a:cubicBezTo>
                <a:cubicBezTo>
                  <a:pt x="2384173" y="3910265"/>
                  <a:pt x="2140198" y="3833396"/>
                  <a:pt x="1919619" y="3903581"/>
                </a:cubicBezTo>
                <a:cubicBezTo>
                  <a:pt x="1685670" y="3900239"/>
                  <a:pt x="1465092" y="3970423"/>
                  <a:pt x="1234485" y="4000503"/>
                </a:cubicBezTo>
                <a:cubicBezTo>
                  <a:pt x="1060693" y="4013871"/>
                  <a:pt x="883561" y="3997160"/>
                  <a:pt x="723139" y="4067345"/>
                </a:cubicBezTo>
                <a:cubicBezTo>
                  <a:pt x="661310" y="4095753"/>
                  <a:pt x="606165" y="4128339"/>
                  <a:pt x="583188" y="4172622"/>
                </a:cubicBezTo>
                <a:lnTo>
                  <a:pt x="575662" y="4197368"/>
                </a:lnTo>
                <a:lnTo>
                  <a:pt x="0" y="4197368"/>
                </a:lnTo>
                <a:close/>
              </a:path>
            </a:pathLst>
          </a:custGeom>
        </p:spPr>
      </p:pic>
      <p:pic>
        <p:nvPicPr>
          <p:cNvPr id="8" name="Marcador de contenido 7">
            <a:extLst>
              <a:ext uri="{FF2B5EF4-FFF2-40B4-BE49-F238E27FC236}">
                <a16:creationId xmlns:a16="http://schemas.microsoft.com/office/drawing/2014/main" id="{8AE6DB25-C261-B569-CA77-F08D4ADBB3B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209" b="-1"/>
          <a:stretch>
            <a:fillRect/>
          </a:stretch>
        </p:blipFill>
        <p:spPr>
          <a:xfrm>
            <a:off x="7653541" y="1"/>
            <a:ext cx="4538463" cy="3877247"/>
          </a:xfrm>
          <a:custGeom>
            <a:avLst/>
            <a:gdLst/>
            <a:ahLst/>
            <a:cxnLst/>
            <a:rect l="l" t="t" r="r" b="b"/>
            <a:pathLst>
              <a:path w="4538463" h="3877247">
                <a:moveTo>
                  <a:pt x="0" y="0"/>
                </a:moveTo>
                <a:lnTo>
                  <a:pt x="4538463" y="0"/>
                </a:lnTo>
                <a:lnTo>
                  <a:pt x="4538463" y="3437173"/>
                </a:lnTo>
                <a:lnTo>
                  <a:pt x="4530710" y="3429000"/>
                </a:lnTo>
                <a:cubicBezTo>
                  <a:pt x="4370289" y="3495842"/>
                  <a:pt x="4239946" y="3686344"/>
                  <a:pt x="4056129" y="3636211"/>
                </a:cubicBezTo>
                <a:cubicBezTo>
                  <a:pt x="3872313" y="3589422"/>
                  <a:pt x="3788760" y="3830055"/>
                  <a:pt x="3618310" y="3756528"/>
                </a:cubicBezTo>
                <a:cubicBezTo>
                  <a:pt x="3394389" y="3823371"/>
                  <a:pt x="3163783" y="3823371"/>
                  <a:pt x="2933176" y="3810002"/>
                </a:cubicBezTo>
                <a:cubicBezTo>
                  <a:pt x="2702570" y="3840081"/>
                  <a:pt x="2471962" y="3873503"/>
                  <a:pt x="2238015" y="3850107"/>
                </a:cubicBezTo>
                <a:cubicBezTo>
                  <a:pt x="2007408" y="3870161"/>
                  <a:pt x="1783486" y="3883529"/>
                  <a:pt x="1552880" y="3863476"/>
                </a:cubicBezTo>
                <a:cubicBezTo>
                  <a:pt x="1322274" y="3886870"/>
                  <a:pt x="1091667" y="3876844"/>
                  <a:pt x="864402" y="3860134"/>
                </a:cubicBezTo>
                <a:cubicBezTo>
                  <a:pt x="757455" y="3860134"/>
                  <a:pt x="653849" y="3856792"/>
                  <a:pt x="546902" y="3856792"/>
                </a:cubicBezTo>
                <a:cubicBezTo>
                  <a:pt x="404861" y="3850108"/>
                  <a:pt x="262821" y="3845095"/>
                  <a:pt x="120363" y="3840499"/>
                </a:cubicBezTo>
                <a:lnTo>
                  <a:pt x="0" y="3836632"/>
                </a:lnTo>
                <a:close/>
              </a:path>
            </a:pathLst>
          </a:custGeom>
        </p:spPr>
      </p:pic>
      <p:pic>
        <p:nvPicPr>
          <p:cNvPr id="16" name="Imagen 15">
            <a:extLst>
              <a:ext uri="{FF2B5EF4-FFF2-40B4-BE49-F238E27FC236}">
                <a16:creationId xmlns:a16="http://schemas.microsoft.com/office/drawing/2014/main" id="{4A333514-3854-E470-68F4-8786F0EF46D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860" b="6208"/>
          <a:stretch>
            <a:fillRect/>
          </a:stretch>
        </p:blipFill>
        <p:spPr>
          <a:xfrm>
            <a:off x="20" y="4297691"/>
            <a:ext cx="6836830" cy="2560309"/>
          </a:xfrm>
          <a:custGeom>
            <a:avLst/>
            <a:gdLst/>
            <a:ahLst/>
            <a:cxnLst/>
            <a:rect l="l" t="t" r="r" b="b"/>
            <a:pathLst>
              <a:path w="6836850" h="2541737">
                <a:moveTo>
                  <a:pt x="0" y="0"/>
                </a:moveTo>
                <a:lnTo>
                  <a:pt x="4460098" y="0"/>
                </a:lnTo>
                <a:lnTo>
                  <a:pt x="4483996" y="31836"/>
                </a:lnTo>
                <a:cubicBezTo>
                  <a:pt x="4644419" y="28495"/>
                  <a:pt x="4627708" y="282495"/>
                  <a:pt x="4788129" y="245732"/>
                </a:cubicBezTo>
                <a:cubicBezTo>
                  <a:pt x="4754709" y="362707"/>
                  <a:pt x="4641076" y="302548"/>
                  <a:pt x="4600971" y="389443"/>
                </a:cubicBezTo>
                <a:cubicBezTo>
                  <a:pt x="4684524" y="462970"/>
                  <a:pt x="4844945" y="409497"/>
                  <a:pt x="4871683" y="563233"/>
                </a:cubicBezTo>
                <a:cubicBezTo>
                  <a:pt x="4838262" y="723655"/>
                  <a:pt x="4945210" y="703602"/>
                  <a:pt x="5032105" y="713629"/>
                </a:cubicBezTo>
                <a:cubicBezTo>
                  <a:pt x="5239317" y="733683"/>
                  <a:pt x="5439843" y="747050"/>
                  <a:pt x="5643713" y="780472"/>
                </a:cubicBezTo>
                <a:cubicBezTo>
                  <a:pt x="5693844" y="790498"/>
                  <a:pt x="5810819" y="767103"/>
                  <a:pt x="5800794" y="870709"/>
                </a:cubicBezTo>
                <a:cubicBezTo>
                  <a:pt x="5790767" y="954261"/>
                  <a:pt x="5700529" y="924184"/>
                  <a:pt x="5643713" y="927525"/>
                </a:cubicBezTo>
                <a:cubicBezTo>
                  <a:pt x="5329553" y="967632"/>
                  <a:pt x="5012052" y="904131"/>
                  <a:pt x="4701235" y="907472"/>
                </a:cubicBezTo>
                <a:cubicBezTo>
                  <a:pt x="4664472" y="907472"/>
                  <a:pt x="4657787" y="1017762"/>
                  <a:pt x="4577576" y="980999"/>
                </a:cubicBezTo>
                <a:cubicBezTo>
                  <a:pt x="4788129" y="1081263"/>
                  <a:pt x="5767372" y="1108001"/>
                  <a:pt x="6094900" y="1161474"/>
                </a:cubicBezTo>
                <a:cubicBezTo>
                  <a:pt x="5754004" y="1542477"/>
                  <a:pt x="5429817" y="1311870"/>
                  <a:pt x="5159105" y="1525765"/>
                </a:cubicBezTo>
                <a:cubicBezTo>
                  <a:pt x="5159105" y="1525765"/>
                  <a:pt x="5212580" y="1525765"/>
                  <a:pt x="5443187" y="1595950"/>
                </a:cubicBezTo>
                <a:cubicBezTo>
                  <a:pt x="5627002" y="1652765"/>
                  <a:pt x="5536765" y="1732976"/>
                  <a:pt x="6001321" y="1886715"/>
                </a:cubicBezTo>
                <a:cubicBezTo>
                  <a:pt x="5824188" y="1936846"/>
                  <a:pt x="5593581" y="1839925"/>
                  <a:pt x="5506685" y="2100610"/>
                </a:cubicBezTo>
                <a:cubicBezTo>
                  <a:pt x="5643713" y="2147401"/>
                  <a:pt x="5807477" y="2103953"/>
                  <a:pt x="5904398" y="2227611"/>
                </a:cubicBezTo>
                <a:cubicBezTo>
                  <a:pt x="5934478" y="2264375"/>
                  <a:pt x="5964557" y="2287770"/>
                  <a:pt x="6001321" y="2307821"/>
                </a:cubicBezTo>
                <a:cubicBezTo>
                  <a:pt x="5984612" y="2314507"/>
                  <a:pt x="5964557" y="2321190"/>
                  <a:pt x="5951188" y="2327874"/>
                </a:cubicBezTo>
                <a:cubicBezTo>
                  <a:pt x="5977925" y="2351271"/>
                  <a:pt x="6663060" y="2478270"/>
                  <a:pt x="6836850" y="2481613"/>
                </a:cubicBezTo>
                <a:cubicBezTo>
                  <a:pt x="6761652" y="2506679"/>
                  <a:pt x="6636845" y="2527828"/>
                  <a:pt x="6553814" y="2540165"/>
                </a:cubicBezTo>
                <a:lnTo>
                  <a:pt x="6542822" y="2541737"/>
                </a:lnTo>
                <a:lnTo>
                  <a:pt x="0" y="2541737"/>
                </a:lnTo>
                <a:close/>
              </a:path>
            </a:pathLst>
          </a:cu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ED1FE271-CFFC-DE61-817C-F2D49A48D4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43650" y="4181474"/>
            <a:ext cx="5505814" cy="1471335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kern="1200">
                <a:solidFill>
                  <a:schemeClr val="tx1"/>
                </a:solidFill>
                <a:latin typeface="+mj-lt"/>
                <a:ea typeface="+mj-ea"/>
                <a:cs typeface="+mj-cs"/>
              </a:rPr>
              <a:t>FOTOGRAFÍAS </a:t>
            </a:r>
          </a:p>
        </p:txBody>
      </p:sp>
    </p:spTree>
    <p:extLst>
      <p:ext uri="{BB962C8B-B14F-4D97-AF65-F5344CB8AC3E}">
        <p14:creationId xmlns:p14="http://schemas.microsoft.com/office/powerpoint/2010/main" val="2894408266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B338987-D85A-5129-1BFF-CEEAFB4B40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>
                <a:solidFill>
                  <a:schemeClr val="tx2">
                    <a:lumMod val="50000"/>
                    <a:lumOff val="50000"/>
                  </a:schemeClr>
                </a:solidFill>
              </a:rPr>
              <a:t>COMPONENTE DE LA DIRECCIÓN GENERAL DE PROTECCIÓN CIVIL</a:t>
            </a:r>
            <a:endParaRPr lang="es-MX" dirty="0"/>
          </a:p>
        </p:txBody>
      </p:sp>
      <p:pic>
        <p:nvPicPr>
          <p:cNvPr id="5" name="Marcador de contenido 4">
            <a:extLst>
              <a:ext uri="{FF2B5EF4-FFF2-40B4-BE49-F238E27FC236}">
                <a16:creationId xmlns:a16="http://schemas.microsoft.com/office/drawing/2014/main" id="{94ED7111-E16E-5AEA-4E8B-B2887A4097C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9016" b="18782"/>
          <a:stretch>
            <a:fillRect/>
          </a:stretch>
        </p:blipFill>
        <p:spPr>
          <a:xfrm>
            <a:off x="1023937" y="6044184"/>
            <a:ext cx="10144125" cy="813816"/>
          </a:xfrm>
          <a:prstGeom prst="rect">
            <a:avLst/>
          </a:prstGeom>
        </p:spPr>
      </p:pic>
      <p:graphicFrame>
        <p:nvGraphicFramePr>
          <p:cNvPr id="7" name="Gráfico 6">
            <a:extLst>
              <a:ext uri="{FF2B5EF4-FFF2-40B4-BE49-F238E27FC236}">
                <a16:creationId xmlns:a16="http://schemas.microsoft.com/office/drawing/2014/main" id="{00000000-0008-0000-0900-000003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830487680"/>
              </p:ext>
            </p:extLst>
          </p:nvPr>
        </p:nvGraphicFramePr>
        <p:xfrm>
          <a:off x="2101217" y="1810513"/>
          <a:ext cx="8289605" cy="40690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74252153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D5ADF98-76A1-41A7-0C0D-94C8CA703D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003299"/>
          </a:xfrm>
        </p:spPr>
        <p:txBody>
          <a:bodyPr>
            <a:normAutofit fontScale="90000"/>
          </a:bodyPr>
          <a:lstStyle/>
          <a:p>
            <a:pPr algn="ctr"/>
            <a:r>
              <a:rPr lang="en-US" b="1" dirty="0">
                <a:solidFill>
                  <a:schemeClr val="tx2">
                    <a:lumMod val="50000"/>
                    <a:lumOff val="50000"/>
                  </a:schemeClr>
                </a:solidFill>
              </a:rPr>
              <a:t>ACTIVIDADES DE LA DIRECCIÓN GENERAL DE PROTECCIÓN CIVIL</a:t>
            </a:r>
            <a:endParaRPr lang="es-MX" dirty="0"/>
          </a:p>
        </p:txBody>
      </p:sp>
      <p:pic>
        <p:nvPicPr>
          <p:cNvPr id="8" name="Marcador de contenido 4">
            <a:extLst>
              <a:ext uri="{FF2B5EF4-FFF2-40B4-BE49-F238E27FC236}">
                <a16:creationId xmlns:a16="http://schemas.microsoft.com/office/drawing/2014/main" id="{54269E16-E1B0-2491-0244-5800A7D14AF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9016" b="18782"/>
          <a:stretch>
            <a:fillRect/>
          </a:stretch>
        </p:blipFill>
        <p:spPr>
          <a:xfrm>
            <a:off x="1023937" y="6044184"/>
            <a:ext cx="10144125" cy="813816"/>
          </a:xfrm>
          <a:prstGeom prst="rect">
            <a:avLst/>
          </a:prstGeom>
        </p:spPr>
      </p:pic>
      <p:graphicFrame>
        <p:nvGraphicFramePr>
          <p:cNvPr id="5" name="Gráfico 4">
            <a:extLst>
              <a:ext uri="{FF2B5EF4-FFF2-40B4-BE49-F238E27FC236}">
                <a16:creationId xmlns:a16="http://schemas.microsoft.com/office/drawing/2014/main" id="{7CB4CEDC-5F04-4A08-169B-24B1BD19BFCC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010030957"/>
              </p:ext>
            </p:extLst>
          </p:nvPr>
        </p:nvGraphicFramePr>
        <p:xfrm>
          <a:off x="475488" y="1368424"/>
          <a:ext cx="11347704" cy="467575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730053968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1" name="Rectangle 20">
            <a:extLst>
              <a:ext uri="{FF2B5EF4-FFF2-40B4-BE49-F238E27FC236}">
                <a16:creationId xmlns:a16="http://schemas.microsoft.com/office/drawing/2014/main" id="{848F64AA-5BE2-4280-BEFA-DC288118FCC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Imagen 10">
            <a:extLst>
              <a:ext uri="{FF2B5EF4-FFF2-40B4-BE49-F238E27FC236}">
                <a16:creationId xmlns:a16="http://schemas.microsoft.com/office/drawing/2014/main" id="{54295145-6E0D-FF90-E997-7ABB8255C62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64" r="2" b="2"/>
          <a:stretch>
            <a:fillRect/>
          </a:stretch>
        </p:blipFill>
        <p:spPr>
          <a:xfrm>
            <a:off x="20" y="2"/>
            <a:ext cx="7534620" cy="4197368"/>
          </a:xfrm>
          <a:custGeom>
            <a:avLst/>
            <a:gdLst/>
            <a:ahLst/>
            <a:cxnLst/>
            <a:rect l="l" t="t" r="r" b="b"/>
            <a:pathLst>
              <a:path w="7534640" h="4197368">
                <a:moveTo>
                  <a:pt x="0" y="0"/>
                </a:moveTo>
                <a:lnTo>
                  <a:pt x="7534640" y="0"/>
                </a:lnTo>
                <a:lnTo>
                  <a:pt x="7534640" y="3832811"/>
                </a:lnTo>
                <a:lnTo>
                  <a:pt x="7344853" y="3826712"/>
                </a:lnTo>
                <a:cubicBezTo>
                  <a:pt x="7344853" y="3826712"/>
                  <a:pt x="7341511" y="3826712"/>
                  <a:pt x="7341511" y="3826712"/>
                </a:cubicBezTo>
                <a:cubicBezTo>
                  <a:pt x="7274667" y="3823370"/>
                  <a:pt x="7211169" y="3823370"/>
                  <a:pt x="7144324" y="3820027"/>
                </a:cubicBezTo>
                <a:cubicBezTo>
                  <a:pt x="6913719" y="3820027"/>
                  <a:pt x="6683113" y="3820027"/>
                  <a:pt x="6455848" y="3820027"/>
                </a:cubicBezTo>
                <a:cubicBezTo>
                  <a:pt x="6231926" y="3910265"/>
                  <a:pt x="5987951" y="3833396"/>
                  <a:pt x="5767372" y="3903581"/>
                </a:cubicBezTo>
                <a:cubicBezTo>
                  <a:pt x="5533423" y="3900239"/>
                  <a:pt x="5312845" y="3970423"/>
                  <a:pt x="5082238" y="4000503"/>
                </a:cubicBezTo>
                <a:cubicBezTo>
                  <a:pt x="4908446" y="4013871"/>
                  <a:pt x="4731314" y="3997160"/>
                  <a:pt x="4570892" y="4067345"/>
                </a:cubicBezTo>
                <a:cubicBezTo>
                  <a:pt x="4509063" y="4095753"/>
                  <a:pt x="4453918" y="4128339"/>
                  <a:pt x="4430941" y="4172622"/>
                </a:cubicBezTo>
                <a:lnTo>
                  <a:pt x="4423415" y="4197368"/>
                </a:lnTo>
                <a:lnTo>
                  <a:pt x="0" y="4197368"/>
                </a:lnTo>
                <a:close/>
              </a:path>
            </a:pathLst>
          </a:custGeom>
        </p:spPr>
      </p:pic>
      <p:pic>
        <p:nvPicPr>
          <p:cNvPr id="8" name="Marcador de contenido 7">
            <a:extLst>
              <a:ext uri="{FF2B5EF4-FFF2-40B4-BE49-F238E27FC236}">
                <a16:creationId xmlns:a16="http://schemas.microsoft.com/office/drawing/2014/main" id="{10444A09-2714-5BEA-109B-3F2E2D7C5C5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822" r="-1" b="21104"/>
          <a:stretch>
            <a:fillRect/>
          </a:stretch>
        </p:blipFill>
        <p:spPr>
          <a:xfrm>
            <a:off x="7653536" y="1"/>
            <a:ext cx="4538463" cy="3877247"/>
          </a:xfrm>
          <a:custGeom>
            <a:avLst/>
            <a:gdLst/>
            <a:ahLst/>
            <a:cxnLst/>
            <a:rect l="l" t="t" r="r" b="b"/>
            <a:pathLst>
              <a:path w="4538463" h="3877247">
                <a:moveTo>
                  <a:pt x="0" y="0"/>
                </a:moveTo>
                <a:lnTo>
                  <a:pt x="4538463" y="0"/>
                </a:lnTo>
                <a:lnTo>
                  <a:pt x="4538463" y="3437173"/>
                </a:lnTo>
                <a:lnTo>
                  <a:pt x="4530710" y="3429000"/>
                </a:lnTo>
                <a:cubicBezTo>
                  <a:pt x="4370289" y="3495842"/>
                  <a:pt x="4239946" y="3686344"/>
                  <a:pt x="4056129" y="3636211"/>
                </a:cubicBezTo>
                <a:cubicBezTo>
                  <a:pt x="3872313" y="3589422"/>
                  <a:pt x="3788760" y="3830055"/>
                  <a:pt x="3618310" y="3756528"/>
                </a:cubicBezTo>
                <a:cubicBezTo>
                  <a:pt x="3394389" y="3823371"/>
                  <a:pt x="3163783" y="3823371"/>
                  <a:pt x="2933176" y="3810002"/>
                </a:cubicBezTo>
                <a:cubicBezTo>
                  <a:pt x="2702570" y="3840081"/>
                  <a:pt x="2471962" y="3873503"/>
                  <a:pt x="2238015" y="3850107"/>
                </a:cubicBezTo>
                <a:cubicBezTo>
                  <a:pt x="2007408" y="3870161"/>
                  <a:pt x="1783486" y="3883529"/>
                  <a:pt x="1552880" y="3863476"/>
                </a:cubicBezTo>
                <a:cubicBezTo>
                  <a:pt x="1322274" y="3886870"/>
                  <a:pt x="1091667" y="3876844"/>
                  <a:pt x="864402" y="3860134"/>
                </a:cubicBezTo>
                <a:cubicBezTo>
                  <a:pt x="757455" y="3860134"/>
                  <a:pt x="653849" y="3856792"/>
                  <a:pt x="546902" y="3856792"/>
                </a:cubicBezTo>
                <a:cubicBezTo>
                  <a:pt x="404861" y="3850108"/>
                  <a:pt x="262821" y="3845095"/>
                  <a:pt x="120363" y="3840499"/>
                </a:cubicBezTo>
                <a:lnTo>
                  <a:pt x="0" y="3836632"/>
                </a:lnTo>
                <a:close/>
              </a:path>
            </a:pathLst>
          </a:custGeom>
        </p:spPr>
      </p:pic>
      <p:pic>
        <p:nvPicPr>
          <p:cNvPr id="13" name="Imagen 12">
            <a:extLst>
              <a:ext uri="{FF2B5EF4-FFF2-40B4-BE49-F238E27FC236}">
                <a16:creationId xmlns:a16="http://schemas.microsoft.com/office/drawing/2014/main" id="{CB3EFC22-2434-5FA1-F162-C3BA694866E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664" r="2" b="48454"/>
          <a:stretch>
            <a:fillRect/>
          </a:stretch>
        </p:blipFill>
        <p:spPr>
          <a:xfrm>
            <a:off x="1" y="4316255"/>
            <a:ext cx="6836850" cy="2541737"/>
          </a:xfrm>
          <a:custGeom>
            <a:avLst/>
            <a:gdLst/>
            <a:ahLst/>
            <a:cxnLst/>
            <a:rect l="l" t="t" r="r" b="b"/>
            <a:pathLst>
              <a:path w="6836850" h="2541737">
                <a:moveTo>
                  <a:pt x="0" y="0"/>
                </a:moveTo>
                <a:lnTo>
                  <a:pt x="4460098" y="0"/>
                </a:lnTo>
                <a:lnTo>
                  <a:pt x="4483996" y="31836"/>
                </a:lnTo>
                <a:cubicBezTo>
                  <a:pt x="4644419" y="28495"/>
                  <a:pt x="4627708" y="282495"/>
                  <a:pt x="4788129" y="245732"/>
                </a:cubicBezTo>
                <a:cubicBezTo>
                  <a:pt x="4754709" y="362707"/>
                  <a:pt x="4641076" y="302548"/>
                  <a:pt x="4600971" y="389443"/>
                </a:cubicBezTo>
                <a:cubicBezTo>
                  <a:pt x="4684524" y="462970"/>
                  <a:pt x="4844945" y="409497"/>
                  <a:pt x="4871683" y="563233"/>
                </a:cubicBezTo>
                <a:cubicBezTo>
                  <a:pt x="4838262" y="723655"/>
                  <a:pt x="4945210" y="703602"/>
                  <a:pt x="5032105" y="713629"/>
                </a:cubicBezTo>
                <a:cubicBezTo>
                  <a:pt x="5239317" y="733683"/>
                  <a:pt x="5439843" y="747050"/>
                  <a:pt x="5643713" y="780472"/>
                </a:cubicBezTo>
                <a:cubicBezTo>
                  <a:pt x="5693844" y="790498"/>
                  <a:pt x="5810819" y="767103"/>
                  <a:pt x="5800794" y="870709"/>
                </a:cubicBezTo>
                <a:cubicBezTo>
                  <a:pt x="5790767" y="954261"/>
                  <a:pt x="5700529" y="924184"/>
                  <a:pt x="5643713" y="927525"/>
                </a:cubicBezTo>
                <a:cubicBezTo>
                  <a:pt x="5329553" y="967632"/>
                  <a:pt x="5012052" y="904131"/>
                  <a:pt x="4701235" y="907472"/>
                </a:cubicBezTo>
                <a:cubicBezTo>
                  <a:pt x="4664472" y="907472"/>
                  <a:pt x="4657787" y="1017762"/>
                  <a:pt x="4577576" y="980999"/>
                </a:cubicBezTo>
                <a:cubicBezTo>
                  <a:pt x="4788129" y="1081263"/>
                  <a:pt x="5767372" y="1108001"/>
                  <a:pt x="6094900" y="1161474"/>
                </a:cubicBezTo>
                <a:cubicBezTo>
                  <a:pt x="5754004" y="1542477"/>
                  <a:pt x="5429817" y="1311870"/>
                  <a:pt x="5159105" y="1525765"/>
                </a:cubicBezTo>
                <a:cubicBezTo>
                  <a:pt x="5159105" y="1525765"/>
                  <a:pt x="5212580" y="1525765"/>
                  <a:pt x="5443187" y="1595950"/>
                </a:cubicBezTo>
                <a:cubicBezTo>
                  <a:pt x="5627002" y="1652765"/>
                  <a:pt x="5536765" y="1732976"/>
                  <a:pt x="6001321" y="1886715"/>
                </a:cubicBezTo>
                <a:cubicBezTo>
                  <a:pt x="5824188" y="1936846"/>
                  <a:pt x="5593581" y="1839925"/>
                  <a:pt x="5506685" y="2100610"/>
                </a:cubicBezTo>
                <a:cubicBezTo>
                  <a:pt x="5643713" y="2147401"/>
                  <a:pt x="5807477" y="2103953"/>
                  <a:pt x="5904398" y="2227611"/>
                </a:cubicBezTo>
                <a:cubicBezTo>
                  <a:pt x="5934478" y="2264375"/>
                  <a:pt x="5964557" y="2287770"/>
                  <a:pt x="6001321" y="2307821"/>
                </a:cubicBezTo>
                <a:cubicBezTo>
                  <a:pt x="5984612" y="2314507"/>
                  <a:pt x="5964557" y="2321190"/>
                  <a:pt x="5951188" y="2327874"/>
                </a:cubicBezTo>
                <a:cubicBezTo>
                  <a:pt x="5977925" y="2351271"/>
                  <a:pt x="6663060" y="2478270"/>
                  <a:pt x="6836850" y="2481613"/>
                </a:cubicBezTo>
                <a:cubicBezTo>
                  <a:pt x="6761652" y="2506679"/>
                  <a:pt x="6636845" y="2527828"/>
                  <a:pt x="6553814" y="2540165"/>
                </a:cubicBezTo>
                <a:lnTo>
                  <a:pt x="6542822" y="2541737"/>
                </a:lnTo>
                <a:lnTo>
                  <a:pt x="0" y="2541737"/>
                </a:lnTo>
                <a:close/>
              </a:path>
            </a:pathLst>
          </a:cu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DA5CAB7F-096F-C889-3D36-B50EC66EB8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43650" y="3996130"/>
            <a:ext cx="5505814" cy="157691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kern="1200">
                <a:solidFill>
                  <a:schemeClr val="tx1"/>
                </a:solidFill>
                <a:latin typeface="+mj-lt"/>
                <a:ea typeface="+mj-ea"/>
                <a:cs typeface="+mj-cs"/>
              </a:rPr>
              <a:t>FOROGRAFÍAS </a:t>
            </a:r>
          </a:p>
        </p:txBody>
      </p:sp>
    </p:spTree>
    <p:extLst>
      <p:ext uri="{BB962C8B-B14F-4D97-AF65-F5344CB8AC3E}">
        <p14:creationId xmlns:p14="http://schemas.microsoft.com/office/powerpoint/2010/main" val="3278622454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AAA1702-08AA-40B3-C462-141C19A7097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6F65526-FEE1-FEBB-137C-B7C326CCF9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>
                <a:solidFill>
                  <a:schemeClr val="tx2">
                    <a:lumMod val="50000"/>
                    <a:lumOff val="50000"/>
                  </a:schemeClr>
                </a:solidFill>
              </a:rPr>
              <a:t>COMPONENTE DE LA DIRECCIÓN GENERAL DE ASUNTOS JURÍDICOS </a:t>
            </a:r>
            <a:endParaRPr lang="es-MX" dirty="0"/>
          </a:p>
        </p:txBody>
      </p:sp>
      <p:pic>
        <p:nvPicPr>
          <p:cNvPr id="5" name="Marcador de contenido 4">
            <a:extLst>
              <a:ext uri="{FF2B5EF4-FFF2-40B4-BE49-F238E27FC236}">
                <a16:creationId xmlns:a16="http://schemas.microsoft.com/office/drawing/2014/main" id="{B839BC77-2585-E15F-B410-6758FD82BB4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9016" b="18782"/>
          <a:stretch>
            <a:fillRect/>
          </a:stretch>
        </p:blipFill>
        <p:spPr>
          <a:xfrm>
            <a:off x="1023937" y="6044184"/>
            <a:ext cx="10144125" cy="813816"/>
          </a:xfrm>
          <a:prstGeom prst="rect">
            <a:avLst/>
          </a:prstGeom>
        </p:spPr>
      </p:pic>
      <p:graphicFrame>
        <p:nvGraphicFramePr>
          <p:cNvPr id="3" name="Gráfico 2">
            <a:extLst>
              <a:ext uri="{FF2B5EF4-FFF2-40B4-BE49-F238E27FC236}">
                <a16:creationId xmlns:a16="http://schemas.microsoft.com/office/drawing/2014/main" id="{594534AF-7B3F-CD46-AE90-F22D12C7169A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82793865"/>
              </p:ext>
            </p:extLst>
          </p:nvPr>
        </p:nvGraphicFramePr>
        <p:xfrm>
          <a:off x="2704454" y="1769779"/>
          <a:ext cx="6594529" cy="419531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10916926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AB558258-66F2-9E16-CCF7-DD7BFD70A4B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en-US" b="1" dirty="0"/>
              <a:t>PROGRAMA </a:t>
            </a:r>
            <a:r>
              <a:rPr lang="es-MX" b="1" dirty="0">
                <a:latin typeface="Arial" panose="020B0604020202020204" pitchFamily="34" charset="0"/>
                <a:cs typeface="Arial" panose="020B0604020202020204" pitchFamily="34" charset="0"/>
              </a:rPr>
              <a:t>E-PPA 3.1 </a:t>
            </a:r>
            <a:r>
              <a:rPr lang="en-US" b="1" dirty="0"/>
              <a:t> “ATENDER A LAS Y LOS CIUDADANOS DEL MUNICIPIO RESPECTO A SUS NECESIDADES Y DEMANDAS CON BASE EN LOS SERVICIOS”  </a:t>
            </a:r>
          </a:p>
          <a:p>
            <a:endParaRPr lang="es-MX" dirty="0"/>
          </a:p>
          <a:p>
            <a:endParaRPr lang="es-MX" dirty="0"/>
          </a:p>
        </p:txBody>
      </p:sp>
      <p:pic>
        <p:nvPicPr>
          <p:cNvPr id="4" name="Marcador de contenido 4">
            <a:extLst>
              <a:ext uri="{FF2B5EF4-FFF2-40B4-BE49-F238E27FC236}">
                <a16:creationId xmlns:a16="http://schemas.microsoft.com/office/drawing/2014/main" id="{B5F5687D-8082-B8AB-963F-6762186B965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9016" b="18782"/>
          <a:stretch>
            <a:fillRect/>
          </a:stretch>
        </p:blipFill>
        <p:spPr>
          <a:xfrm>
            <a:off x="1023937" y="6044184"/>
            <a:ext cx="10144125" cy="813816"/>
          </a:xfrm>
          <a:prstGeom prst="rect">
            <a:avLst/>
          </a:prstGeom>
        </p:spPr>
      </p:pic>
      <p:sp>
        <p:nvSpPr>
          <p:cNvPr id="5" name="Título 4">
            <a:extLst>
              <a:ext uri="{FF2B5EF4-FFF2-40B4-BE49-F238E27FC236}">
                <a16:creationId xmlns:a16="http://schemas.microsoft.com/office/drawing/2014/main" id="{E3E1D79D-DC02-4207-7343-B944B0AE73B5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vert="horz" lIns="91440" tIns="45720" rIns="91440" bIns="45720" rtlCol="0" anchor="b">
            <a:normAutofit fontScale="90000"/>
          </a:bodyPr>
          <a:lstStyle/>
          <a:p>
            <a:pPr algn="ctr" defTabSz="914400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2800" b="1" dirty="0">
                <a:latin typeface="+mj-lt"/>
                <a:ea typeface="+mj-ea"/>
                <a:cs typeface="+mj-cs"/>
              </a:rPr>
              <a:t>PRIMERA SESIÓN ORDINARIA 2025-2027</a:t>
            </a:r>
          </a:p>
          <a:p>
            <a:pPr algn="ctr" defTabSz="914400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3000" dirty="0">
                <a:latin typeface="+mj-lt"/>
                <a:ea typeface="+mj-ea"/>
                <a:cs typeface="+mj-cs"/>
              </a:rPr>
              <a:t>SUBCOMITÉ SECTORIAL DEL </a:t>
            </a:r>
          </a:p>
          <a:p>
            <a:pPr algn="ctr" defTabSz="914400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3000" dirty="0">
                <a:latin typeface="+mj-lt"/>
                <a:ea typeface="+mj-ea"/>
                <a:cs typeface="+mj-cs"/>
              </a:rPr>
              <a:t>EJE 3 </a:t>
            </a:r>
            <a:r>
              <a:rPr lang="en-US" sz="3000" b="1" dirty="0">
                <a:latin typeface="+mj-lt"/>
                <a:ea typeface="+mj-ea"/>
                <a:cs typeface="+mj-cs"/>
              </a:rPr>
              <a:t>TODOS POR LA PAZ</a:t>
            </a:r>
          </a:p>
        </p:txBody>
      </p:sp>
      <p:grpSp>
        <p:nvGrpSpPr>
          <p:cNvPr id="6" name="Grupo 5">
            <a:extLst>
              <a:ext uri="{FF2B5EF4-FFF2-40B4-BE49-F238E27FC236}">
                <a16:creationId xmlns:a16="http://schemas.microsoft.com/office/drawing/2014/main" id="{E5690728-5066-6897-AAD1-608C614FA9A2}"/>
              </a:ext>
            </a:extLst>
          </p:cNvPr>
          <p:cNvGrpSpPr/>
          <p:nvPr/>
        </p:nvGrpSpPr>
        <p:grpSpPr>
          <a:xfrm>
            <a:off x="4083802" y="3441887"/>
            <a:ext cx="5246178" cy="1921259"/>
            <a:chOff x="0" y="2365051"/>
            <a:chExt cx="7516309" cy="1118812"/>
          </a:xfrm>
        </p:grpSpPr>
        <p:sp>
          <p:nvSpPr>
            <p:cNvPr id="7" name="Rectángulo: esquinas redondeadas 6">
              <a:extLst>
                <a:ext uri="{FF2B5EF4-FFF2-40B4-BE49-F238E27FC236}">
                  <a16:creationId xmlns:a16="http://schemas.microsoft.com/office/drawing/2014/main" id="{6C062842-A72C-DADF-BEE8-215A11FBD81A}"/>
                </a:ext>
              </a:extLst>
            </p:cNvPr>
            <p:cNvSpPr/>
            <p:nvPr/>
          </p:nvSpPr>
          <p:spPr>
            <a:xfrm>
              <a:off x="0" y="2365051"/>
              <a:ext cx="7461694" cy="1118812"/>
            </a:xfrm>
            <a:prstGeom prst="roundRect">
              <a:avLst/>
            </a:prstGeom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/>
            <a:lstStyle/>
            <a:p>
              <a:endParaRPr lang="es-MX"/>
            </a:p>
          </p:txBody>
        </p:sp>
        <p:sp>
          <p:nvSpPr>
            <p:cNvPr id="8" name="Rectángulo: esquinas redondeadas 4">
              <a:extLst>
                <a:ext uri="{FF2B5EF4-FFF2-40B4-BE49-F238E27FC236}">
                  <a16:creationId xmlns:a16="http://schemas.microsoft.com/office/drawing/2014/main" id="{F21BE4F6-49C7-0992-AC78-018AF769356D}"/>
                </a:ext>
              </a:extLst>
            </p:cNvPr>
            <p:cNvSpPr txBox="1"/>
            <p:nvPr/>
          </p:nvSpPr>
          <p:spPr>
            <a:xfrm>
              <a:off x="54615" y="2419667"/>
              <a:ext cx="7461694" cy="100958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spcFirstLastPara="0" vert="horz" wrap="square" lIns="76200" tIns="76200" rIns="76200" bIns="76200" numCol="1" spcCol="1270" anchor="ctr" anchorCtr="0">
              <a:noAutofit/>
            </a:bodyPr>
            <a:lstStyle/>
            <a:p>
              <a:pPr marL="0" lvl="0" indent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2000" b="1" kern="1200" dirty="0"/>
                <a:t>SECRETARIA GENERAL DEL H. AYUNTAMIENTO DE BENITO JUÁREZ </a:t>
              </a:r>
            </a:p>
            <a:p>
              <a:pPr marL="0" lvl="0" indent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2000" b="1" dirty="0"/>
                <a:t>TERCER</a:t>
              </a:r>
              <a:r>
                <a:rPr lang="en-US" sz="2000" b="1" kern="1200" dirty="0"/>
                <a:t> TRIMESTRE JULIO</a:t>
              </a:r>
              <a:r>
                <a:rPr lang="en-US" sz="2000" kern="1200" dirty="0"/>
                <a:t> </a:t>
              </a:r>
              <a:r>
                <a:rPr lang="en-US" sz="2000" b="1" kern="1200" dirty="0"/>
                <a:t>- SEPTIEMBRE 2025</a:t>
              </a:r>
            </a:p>
          </p:txBody>
        </p:sp>
      </p:grpSp>
      <p:pic>
        <p:nvPicPr>
          <p:cNvPr id="9" name="Imagen 8">
            <a:extLst>
              <a:ext uri="{FF2B5EF4-FFF2-40B4-BE49-F238E27FC236}">
                <a16:creationId xmlns:a16="http://schemas.microsoft.com/office/drawing/2014/main" id="{38DA8A43-FA1A-CC5F-B338-2D3F05F26C7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31720" y="3273139"/>
            <a:ext cx="1454639" cy="2155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87809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B3A989-D51A-6D73-3664-3943729D22B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C3241C8-2E17-3C4E-3FAA-11CAD09738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>
                <a:solidFill>
                  <a:schemeClr val="tx2">
                    <a:lumMod val="50000"/>
                    <a:lumOff val="50000"/>
                  </a:schemeClr>
                </a:solidFill>
              </a:rPr>
              <a:t>ACTIVIDADES DE LA DIRECCIÓN GENERAL DE ASUNTOS JURÍDICOS </a:t>
            </a:r>
            <a:endParaRPr lang="es-MX" dirty="0"/>
          </a:p>
        </p:txBody>
      </p:sp>
      <p:pic>
        <p:nvPicPr>
          <p:cNvPr id="5" name="Marcador de contenido 4">
            <a:extLst>
              <a:ext uri="{FF2B5EF4-FFF2-40B4-BE49-F238E27FC236}">
                <a16:creationId xmlns:a16="http://schemas.microsoft.com/office/drawing/2014/main" id="{0FB001AA-252F-8876-9AFC-EA41967382D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9016" b="18782"/>
          <a:stretch>
            <a:fillRect/>
          </a:stretch>
        </p:blipFill>
        <p:spPr>
          <a:xfrm>
            <a:off x="1023937" y="6044184"/>
            <a:ext cx="10144125" cy="813816"/>
          </a:xfrm>
          <a:prstGeom prst="rect">
            <a:avLst/>
          </a:prstGeom>
        </p:spPr>
      </p:pic>
      <p:graphicFrame>
        <p:nvGraphicFramePr>
          <p:cNvPr id="4" name="Gráfico 3">
            <a:extLst>
              <a:ext uri="{FF2B5EF4-FFF2-40B4-BE49-F238E27FC236}">
                <a16:creationId xmlns:a16="http://schemas.microsoft.com/office/drawing/2014/main" id="{012338FC-2524-7E4B-8009-C5897D380D8C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810250042"/>
              </p:ext>
            </p:extLst>
          </p:nvPr>
        </p:nvGraphicFramePr>
        <p:xfrm>
          <a:off x="1929539" y="1815976"/>
          <a:ext cx="7849892" cy="41029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347148562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D91D0DC-0F98-A9A3-C2E4-7BF286FAAE4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27043AE-C7C2-8D57-EC5E-EA5BED22A8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4000" y="4914855"/>
            <a:ext cx="9144000" cy="786703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ctr"/>
            <a:r>
              <a:rPr lang="en-US" sz="3600" kern="1200">
                <a:solidFill>
                  <a:schemeClr val="tx1"/>
                </a:solidFill>
                <a:latin typeface="+mj-lt"/>
                <a:ea typeface="+mj-ea"/>
                <a:cs typeface="+mj-cs"/>
              </a:rPr>
              <a:t>FOROGRAFÍAS </a:t>
            </a:r>
          </a:p>
        </p:txBody>
      </p:sp>
      <p:pic>
        <p:nvPicPr>
          <p:cNvPr id="6" name="Marcador de contenido 5">
            <a:extLst>
              <a:ext uri="{FF2B5EF4-FFF2-40B4-BE49-F238E27FC236}">
                <a16:creationId xmlns:a16="http://schemas.microsoft.com/office/drawing/2014/main" id="{E49D741C-E12A-7C87-7F1F-21AA328C61A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875" r="-1" b="-1"/>
          <a:stretch>
            <a:fillRect/>
          </a:stretch>
        </p:blipFill>
        <p:spPr>
          <a:xfrm>
            <a:off x="20" y="10"/>
            <a:ext cx="4057849" cy="4605671"/>
          </a:xfrm>
          <a:prstGeom prst="rect">
            <a:avLst/>
          </a:prstGeom>
        </p:spPr>
      </p:pic>
      <p:pic>
        <p:nvPicPr>
          <p:cNvPr id="9" name="Imagen 8">
            <a:extLst>
              <a:ext uri="{FF2B5EF4-FFF2-40B4-BE49-F238E27FC236}">
                <a16:creationId xmlns:a16="http://schemas.microsoft.com/office/drawing/2014/main" id="{6DF30702-B7C6-E126-FDB7-2A4BB768BF8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347" b="33345"/>
          <a:stretch>
            <a:fillRect/>
          </a:stretch>
        </p:blipFill>
        <p:spPr>
          <a:xfrm>
            <a:off x="4050406" y="10"/>
            <a:ext cx="4072229" cy="4605671"/>
          </a:xfrm>
          <a:prstGeom prst="rect">
            <a:avLst/>
          </a:prstGeom>
        </p:spPr>
      </p:pic>
      <p:pic>
        <p:nvPicPr>
          <p:cNvPr id="12" name="Imagen 11">
            <a:extLst>
              <a:ext uri="{FF2B5EF4-FFF2-40B4-BE49-F238E27FC236}">
                <a16:creationId xmlns:a16="http://schemas.microsoft.com/office/drawing/2014/main" id="{DE6057E5-2552-2C5F-E99E-7B457EA972C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496" r="214" b="-2"/>
          <a:stretch>
            <a:fillRect/>
          </a:stretch>
        </p:blipFill>
        <p:spPr>
          <a:xfrm>
            <a:off x="8121253" y="10"/>
            <a:ext cx="4070747" cy="4605671"/>
          </a:xfrm>
          <a:prstGeom prst="rect">
            <a:avLst/>
          </a:prstGeom>
        </p:spPr>
      </p:pic>
      <p:grpSp>
        <p:nvGrpSpPr>
          <p:cNvPr id="17" name="Group 16">
            <a:extLst>
              <a:ext uri="{FF2B5EF4-FFF2-40B4-BE49-F238E27FC236}">
                <a16:creationId xmlns:a16="http://schemas.microsoft.com/office/drawing/2014/main" id="{F8BE462D-E495-3E62-5CC3-9693D1109F5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4554338"/>
            <a:ext cx="12207200" cy="123363"/>
            <a:chOff x="-5025" y="6737718"/>
            <a:chExt cx="12207200" cy="123363"/>
          </a:xfrm>
        </p:grpSpPr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43739F71-965D-62D2-7B27-C5AB2F8BD5F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5400000" flipH="1">
              <a:off x="6036894" y="695800"/>
              <a:ext cx="123362" cy="12207199"/>
            </a:xfrm>
            <a:prstGeom prst="rect">
              <a:avLst/>
            </a:prstGeom>
            <a:gradFill>
              <a:gsLst>
                <a:gs pos="0">
                  <a:schemeClr val="accent5"/>
                </a:gs>
                <a:gs pos="100000">
                  <a:schemeClr val="accent2"/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CFDCD924-CA02-003A-7AAC-53F9D34EF68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6200000">
              <a:off x="9176406" y="3835311"/>
              <a:ext cx="123362" cy="5928176"/>
            </a:xfrm>
            <a:prstGeom prst="rect">
              <a:avLst/>
            </a:prstGeom>
            <a:gradFill>
              <a:gsLst>
                <a:gs pos="19000">
                  <a:schemeClr val="accent5">
                    <a:alpha val="0"/>
                  </a:schemeClr>
                </a:gs>
                <a:gs pos="100000">
                  <a:schemeClr val="accent5">
                    <a:lumMod val="60000"/>
                    <a:lumOff val="40000"/>
                  </a:schemeClr>
                </a:gs>
              </a:gsLst>
              <a:lin ang="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040038116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976F29A-0A5C-8C17-DFFD-12EF42F12B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6876C50-CB5B-BEB1-860B-577DE07C49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b="1" dirty="0">
                <a:solidFill>
                  <a:schemeClr val="tx2">
                    <a:lumMod val="50000"/>
                    <a:lumOff val="50000"/>
                  </a:schemeClr>
                </a:solidFill>
              </a:rPr>
              <a:t>COMPONENTE DE LA DIRECCIÓN GENERAL DE ARCHIVO MUNICIPAL</a:t>
            </a:r>
            <a:br>
              <a:rPr lang="en-US" b="1" dirty="0">
                <a:solidFill>
                  <a:schemeClr val="tx2">
                    <a:lumMod val="50000"/>
                    <a:lumOff val="50000"/>
                  </a:schemeClr>
                </a:solidFill>
              </a:rPr>
            </a:br>
            <a:r>
              <a:rPr lang="es-MX" sz="1600" b="1" dirty="0">
                <a:solidFill>
                  <a:schemeClr val="tx2">
                    <a:lumMod val="50000"/>
                    <a:lumOff val="50000"/>
                  </a:schemeClr>
                </a:solidFill>
              </a:rPr>
              <a:t>Se fue trabajando con las </a:t>
            </a:r>
            <a:r>
              <a:rPr lang="es-MX" sz="1600" b="1" dirty="0" err="1">
                <a:solidFill>
                  <a:schemeClr val="tx2">
                    <a:lumMod val="50000"/>
                    <a:lumOff val="50000"/>
                  </a:schemeClr>
                </a:solidFill>
              </a:rPr>
              <a:t>areas</a:t>
            </a:r>
            <a:r>
              <a:rPr lang="es-MX" sz="1600" b="1" dirty="0">
                <a:solidFill>
                  <a:schemeClr val="tx2">
                    <a:lumMod val="50000"/>
                    <a:lumOff val="50000"/>
                  </a:schemeClr>
                </a:solidFill>
              </a:rPr>
              <a:t> administrativas en base a sus solicitudes, sin embargo se obtuvo una reducción de solicitudes debido al aumento de bajas documentales, obteniendo con ello un avance de 1.60% en este tercer trimestre.</a:t>
            </a:r>
            <a:endParaRPr lang="es-MX" sz="1600" dirty="0"/>
          </a:p>
        </p:txBody>
      </p:sp>
      <p:pic>
        <p:nvPicPr>
          <p:cNvPr id="5" name="Marcador de contenido 4">
            <a:extLst>
              <a:ext uri="{FF2B5EF4-FFF2-40B4-BE49-F238E27FC236}">
                <a16:creationId xmlns:a16="http://schemas.microsoft.com/office/drawing/2014/main" id="{B4EB4B16-A82F-0B85-5F92-C030B280786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9016" b="18782"/>
          <a:stretch>
            <a:fillRect/>
          </a:stretch>
        </p:blipFill>
        <p:spPr>
          <a:xfrm>
            <a:off x="1023937" y="6044184"/>
            <a:ext cx="10144125" cy="813816"/>
          </a:xfrm>
          <a:prstGeom prst="rect">
            <a:avLst/>
          </a:prstGeom>
        </p:spPr>
      </p:pic>
      <p:graphicFrame>
        <p:nvGraphicFramePr>
          <p:cNvPr id="4" name="Gráfico 3">
            <a:extLst>
              <a:ext uri="{FF2B5EF4-FFF2-40B4-BE49-F238E27FC236}">
                <a16:creationId xmlns:a16="http://schemas.microsoft.com/office/drawing/2014/main" id="{C2698C8C-08F0-F3DD-E73B-93CCF10F9492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070343597"/>
              </p:ext>
            </p:extLst>
          </p:nvPr>
        </p:nvGraphicFramePr>
        <p:xfrm>
          <a:off x="2743200" y="1911096"/>
          <a:ext cx="6611112" cy="377647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138740843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7C8F22-1349-537D-30FA-5099E6875C6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1A9E3CB-01BA-8ACF-EFFB-E0927E13E8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>
                <a:solidFill>
                  <a:schemeClr val="tx2">
                    <a:lumMod val="50000"/>
                    <a:lumOff val="50000"/>
                  </a:schemeClr>
                </a:solidFill>
              </a:rPr>
              <a:t>ACTIVIDADES DE LA DIRECCIÓN GENERAL DE ARCHIVO MUNICIPAL</a:t>
            </a:r>
            <a:endParaRPr lang="es-MX" dirty="0"/>
          </a:p>
        </p:txBody>
      </p:sp>
      <p:pic>
        <p:nvPicPr>
          <p:cNvPr id="5" name="Marcador de contenido 4">
            <a:extLst>
              <a:ext uri="{FF2B5EF4-FFF2-40B4-BE49-F238E27FC236}">
                <a16:creationId xmlns:a16="http://schemas.microsoft.com/office/drawing/2014/main" id="{B0565C8D-936C-F6E2-43B0-2A687F0137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9016" b="18782"/>
          <a:stretch>
            <a:fillRect/>
          </a:stretch>
        </p:blipFill>
        <p:spPr>
          <a:xfrm>
            <a:off x="1023937" y="6044184"/>
            <a:ext cx="10144125" cy="813816"/>
          </a:xfrm>
          <a:prstGeom prst="rect">
            <a:avLst/>
          </a:prstGeom>
        </p:spPr>
      </p:pic>
      <p:graphicFrame>
        <p:nvGraphicFramePr>
          <p:cNvPr id="3" name="Gráfico 2">
            <a:extLst>
              <a:ext uri="{FF2B5EF4-FFF2-40B4-BE49-F238E27FC236}">
                <a16:creationId xmlns:a16="http://schemas.microsoft.com/office/drawing/2014/main" id="{00000000-0008-0000-1800-000003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45887976"/>
              </p:ext>
            </p:extLst>
          </p:nvPr>
        </p:nvGraphicFramePr>
        <p:xfrm>
          <a:off x="1340603" y="1870364"/>
          <a:ext cx="10013197" cy="38562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824958135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5F634F9-171B-29F2-004C-D9A86AD58F5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F741542-4CF5-7A73-7AA1-7C50CE16E6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4000" y="4914855"/>
            <a:ext cx="9144000" cy="786703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ctr"/>
            <a:r>
              <a:rPr lang="en-US" sz="3600" kern="1200">
                <a:solidFill>
                  <a:schemeClr val="tx1"/>
                </a:solidFill>
                <a:latin typeface="+mj-lt"/>
                <a:ea typeface="+mj-ea"/>
                <a:cs typeface="+mj-cs"/>
              </a:rPr>
              <a:t>FOROGRAFÍAS </a:t>
            </a:r>
          </a:p>
        </p:txBody>
      </p:sp>
      <p:pic>
        <p:nvPicPr>
          <p:cNvPr id="10" name="Imagen 9">
            <a:extLst>
              <a:ext uri="{FF2B5EF4-FFF2-40B4-BE49-F238E27FC236}">
                <a16:creationId xmlns:a16="http://schemas.microsoft.com/office/drawing/2014/main" id="{313A76A0-0F7C-4C93-C9D3-447B86B414B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849" r="1" b="21308"/>
          <a:stretch>
            <a:fillRect/>
          </a:stretch>
        </p:blipFill>
        <p:spPr>
          <a:xfrm>
            <a:off x="20" y="10"/>
            <a:ext cx="4057849" cy="4605671"/>
          </a:xfrm>
          <a:prstGeom prst="rect">
            <a:avLst/>
          </a:prstGeom>
        </p:spPr>
      </p:pic>
      <p:pic>
        <p:nvPicPr>
          <p:cNvPr id="7" name="Marcador de contenido 6">
            <a:extLst>
              <a:ext uri="{FF2B5EF4-FFF2-40B4-BE49-F238E27FC236}">
                <a16:creationId xmlns:a16="http://schemas.microsoft.com/office/drawing/2014/main" id="{229D2223-3526-015D-95B0-CDF1F0F80BC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1" b="15175"/>
          <a:stretch>
            <a:fillRect/>
          </a:stretch>
        </p:blipFill>
        <p:spPr>
          <a:xfrm>
            <a:off x="4050406" y="10"/>
            <a:ext cx="4072229" cy="4605671"/>
          </a:xfrm>
          <a:prstGeom prst="rect">
            <a:avLst/>
          </a:prstGeom>
        </p:spPr>
      </p:pic>
      <p:pic>
        <p:nvPicPr>
          <p:cNvPr id="13" name="Imagen 12">
            <a:extLst>
              <a:ext uri="{FF2B5EF4-FFF2-40B4-BE49-F238E27FC236}">
                <a16:creationId xmlns:a16="http://schemas.microsoft.com/office/drawing/2014/main" id="{38D20114-1924-0DAD-77AC-6181A25D9EC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781" r="11928" b="-2"/>
          <a:stretch>
            <a:fillRect/>
          </a:stretch>
        </p:blipFill>
        <p:spPr>
          <a:xfrm>
            <a:off x="8121253" y="10"/>
            <a:ext cx="4070747" cy="4605671"/>
          </a:xfrm>
          <a:prstGeom prst="rect">
            <a:avLst/>
          </a:prstGeom>
        </p:spPr>
      </p:pic>
      <p:grpSp>
        <p:nvGrpSpPr>
          <p:cNvPr id="18" name="Group 17">
            <a:extLst>
              <a:ext uri="{FF2B5EF4-FFF2-40B4-BE49-F238E27FC236}">
                <a16:creationId xmlns:a16="http://schemas.microsoft.com/office/drawing/2014/main" id="{F8BE462D-E495-3E62-5CC3-9693D1109F5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4554338"/>
            <a:ext cx="12207200" cy="123363"/>
            <a:chOff x="-5025" y="6737718"/>
            <a:chExt cx="12207200" cy="123363"/>
          </a:xfrm>
        </p:grpSpPr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43739F71-965D-62D2-7B27-C5AB2F8BD5F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5400000" flipH="1">
              <a:off x="6036894" y="695800"/>
              <a:ext cx="123362" cy="12207199"/>
            </a:xfrm>
            <a:prstGeom prst="rect">
              <a:avLst/>
            </a:prstGeom>
            <a:gradFill>
              <a:gsLst>
                <a:gs pos="0">
                  <a:schemeClr val="accent5"/>
                </a:gs>
                <a:gs pos="100000">
                  <a:schemeClr val="accent2"/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CFDCD924-CA02-003A-7AAC-53F9D34EF68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6200000">
              <a:off x="9176406" y="3835311"/>
              <a:ext cx="123362" cy="5928176"/>
            </a:xfrm>
            <a:prstGeom prst="rect">
              <a:avLst/>
            </a:prstGeom>
            <a:gradFill>
              <a:gsLst>
                <a:gs pos="19000">
                  <a:schemeClr val="accent5">
                    <a:alpha val="0"/>
                  </a:schemeClr>
                </a:gs>
                <a:gs pos="100000">
                  <a:schemeClr val="accent5">
                    <a:lumMod val="60000"/>
                    <a:lumOff val="40000"/>
                  </a:schemeClr>
                </a:gs>
              </a:gsLst>
              <a:lin ang="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74802638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83261D8-330E-636E-4381-6C0CE0B099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5140" y="2013607"/>
            <a:ext cx="3406877" cy="3474364"/>
          </a:xfrm>
        </p:spPr>
        <p:txBody>
          <a:bodyPr vert="horz" lIns="91440" tIns="45720" rIns="91440" bIns="45720" rtlCol="0" anchor="t">
            <a:normAutofit/>
          </a:bodyPr>
          <a:lstStyle/>
          <a:p>
            <a:pPr algn="ctr"/>
            <a:r>
              <a:rPr lang="en-US" sz="3200" dirty="0"/>
              <a:t>MUCHAS GRACIAS </a:t>
            </a:r>
            <a:br>
              <a:rPr lang="en-US" sz="3200" dirty="0"/>
            </a:br>
            <a:r>
              <a:rPr lang="en-US" sz="3200" b="1" dirty="0"/>
              <a:t>TERCER INFORME DEL SUB CÓMITE SECTORIAL EJE 3. TODOS POR LA PAZ 2025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192712F8-36FA-35DF-0CE8-4098D93322A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865140" y="871146"/>
            <a:ext cx="736939" cy="0"/>
          </a:xfrm>
          <a:prstGeom prst="line">
            <a:avLst/>
          </a:prstGeom>
          <a:ln w="5715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Imagen 5">
            <a:extLst>
              <a:ext uri="{FF2B5EF4-FFF2-40B4-BE49-F238E27FC236}">
                <a16:creationId xmlns:a16="http://schemas.microsoft.com/office/drawing/2014/main" id="{781DF956-8895-9E0A-0337-9B79BF64DE9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34105" y="871147"/>
            <a:ext cx="3352148" cy="5001618"/>
          </a:xfrm>
          <a:prstGeom prst="rect">
            <a:avLst/>
          </a:prstGeom>
        </p:spPr>
      </p:pic>
      <p:pic>
        <p:nvPicPr>
          <p:cNvPr id="4" name="Marcador de contenido 3" descr="Interfaz de usuario gráfica, Texto&#10;&#10;Descripción generada automáticamente">
            <a:extLst>
              <a:ext uri="{FF2B5EF4-FFF2-40B4-BE49-F238E27FC236}">
                <a16:creationId xmlns:a16="http://schemas.microsoft.com/office/drawing/2014/main" id="{65C75B94-E702-1A46-3549-CC659BBC060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68261" y="871147"/>
            <a:ext cx="3360174" cy="1142460"/>
          </a:xfrm>
          <a:prstGeom prst="rect">
            <a:avLst/>
          </a:prstGeom>
        </p:spPr>
      </p:pic>
      <p:pic>
        <p:nvPicPr>
          <p:cNvPr id="5" name="Imagen 4">
            <a:extLst>
              <a:ext uri="{FF2B5EF4-FFF2-40B4-BE49-F238E27FC236}">
                <a16:creationId xmlns:a16="http://schemas.microsoft.com/office/drawing/2014/main" id="{92831172-D4F8-F73A-3E5C-8BC4154C52CE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r="72137"/>
          <a:stretch>
            <a:fillRect/>
          </a:stretch>
        </p:blipFill>
        <p:spPr>
          <a:xfrm>
            <a:off x="9834113" y="365605"/>
            <a:ext cx="586477" cy="8068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057572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89D91C5-E48D-FF5A-CE9D-2B1A61CA60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975478"/>
          </a:xfrm>
        </p:spPr>
        <p:txBody>
          <a:bodyPr>
            <a:normAutofit/>
          </a:bodyPr>
          <a:lstStyle/>
          <a:p>
            <a:pPr algn="ctr"/>
            <a:r>
              <a:rPr lang="es-MX" sz="3100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NIVEL PROPOSITO DE LA SECRETARÍA GENERAL</a:t>
            </a:r>
            <a:endParaRPr lang="es-MX" dirty="0"/>
          </a:p>
        </p:txBody>
      </p:sp>
      <p:pic>
        <p:nvPicPr>
          <p:cNvPr id="4" name="Marcador de contenido 4">
            <a:extLst>
              <a:ext uri="{FF2B5EF4-FFF2-40B4-BE49-F238E27FC236}">
                <a16:creationId xmlns:a16="http://schemas.microsoft.com/office/drawing/2014/main" id="{BA3B5997-E865-A0F6-6661-6561D4FCFF3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9016" b="18782"/>
          <a:stretch>
            <a:fillRect/>
          </a:stretch>
        </p:blipFill>
        <p:spPr>
          <a:xfrm>
            <a:off x="1023937" y="6044184"/>
            <a:ext cx="10144125" cy="813816"/>
          </a:xfrm>
          <a:prstGeom prst="rect">
            <a:avLst/>
          </a:prstGeom>
        </p:spPr>
      </p:pic>
      <p:graphicFrame>
        <p:nvGraphicFramePr>
          <p:cNvPr id="6" name="Diagrama 5">
            <a:extLst>
              <a:ext uri="{FF2B5EF4-FFF2-40B4-BE49-F238E27FC236}">
                <a16:creationId xmlns:a16="http://schemas.microsoft.com/office/drawing/2014/main" id="{8BF74C12-6F7F-9FD0-6302-943EAABD2C6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306372981"/>
              </p:ext>
            </p:extLst>
          </p:nvPr>
        </p:nvGraphicFramePr>
        <p:xfrm>
          <a:off x="932843" y="1492430"/>
          <a:ext cx="3391184" cy="377209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10" name="Gráfico 9">
            <a:extLst>
              <a:ext uri="{FF2B5EF4-FFF2-40B4-BE49-F238E27FC236}">
                <a16:creationId xmlns:a16="http://schemas.microsoft.com/office/drawing/2014/main" id="{00000000-0008-0000-0000-000003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857281527"/>
              </p:ext>
            </p:extLst>
          </p:nvPr>
        </p:nvGraphicFramePr>
        <p:xfrm>
          <a:off x="5013702" y="1492431"/>
          <a:ext cx="5716290" cy="20024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graphicFrame>
        <p:nvGraphicFramePr>
          <p:cNvPr id="11" name="Gráfico 10">
            <a:extLst>
              <a:ext uri="{FF2B5EF4-FFF2-40B4-BE49-F238E27FC236}">
                <a16:creationId xmlns:a16="http://schemas.microsoft.com/office/drawing/2014/main" id="{229C5093-0071-BE4D-A582-7095100A17CB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524936664"/>
              </p:ext>
            </p:extLst>
          </p:nvPr>
        </p:nvGraphicFramePr>
        <p:xfrm>
          <a:off x="5261675" y="3651913"/>
          <a:ext cx="5468317" cy="200243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</p:spTree>
    <p:extLst>
      <p:ext uri="{BB962C8B-B14F-4D97-AF65-F5344CB8AC3E}">
        <p14:creationId xmlns:p14="http://schemas.microsoft.com/office/powerpoint/2010/main" val="377825701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Marcador de contenido 4">
            <a:extLst>
              <a:ext uri="{FF2B5EF4-FFF2-40B4-BE49-F238E27FC236}">
                <a16:creationId xmlns:a16="http://schemas.microsoft.com/office/drawing/2014/main" id="{3173CCA2-B06B-FD9F-F748-2E35C7394EE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9016" b="18782"/>
          <a:stretch>
            <a:fillRect/>
          </a:stretch>
        </p:blipFill>
        <p:spPr>
          <a:xfrm>
            <a:off x="1023937" y="6044184"/>
            <a:ext cx="10144125" cy="813816"/>
          </a:xfrm>
          <a:prstGeom prst="rect">
            <a:avLst/>
          </a:prstGeom>
        </p:spPr>
      </p:pic>
      <p:sp>
        <p:nvSpPr>
          <p:cNvPr id="5" name="Título 1">
            <a:extLst>
              <a:ext uri="{FF2B5EF4-FFF2-40B4-BE49-F238E27FC236}">
                <a16:creationId xmlns:a16="http://schemas.microsoft.com/office/drawing/2014/main" id="{F30AA863-FA13-EE76-63E8-788A226ED694}"/>
              </a:ext>
            </a:extLst>
          </p:cNvPr>
          <p:cNvSpPr txBox="1">
            <a:spLocks/>
          </p:cNvSpPr>
          <p:nvPr/>
        </p:nvSpPr>
        <p:spPr>
          <a:xfrm>
            <a:off x="990600" y="5175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s-MX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COMPONENTE  DE LA OFICINA DE LA SECRETARÍA GENERAL DEL AYUNTAMIENTO</a:t>
            </a:r>
            <a:endParaRPr lang="es-MX" dirty="0"/>
          </a:p>
        </p:txBody>
      </p:sp>
      <p:graphicFrame>
        <p:nvGraphicFramePr>
          <p:cNvPr id="8" name="Diagrama 7">
            <a:extLst>
              <a:ext uri="{FF2B5EF4-FFF2-40B4-BE49-F238E27FC236}">
                <a16:creationId xmlns:a16="http://schemas.microsoft.com/office/drawing/2014/main" id="{135BA33A-C9AC-6F98-BB23-65DC3782552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595214418"/>
              </p:ext>
            </p:extLst>
          </p:nvPr>
        </p:nvGraphicFramePr>
        <p:xfrm>
          <a:off x="1638016" y="2592270"/>
          <a:ext cx="3073469" cy="316535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7" name="Gráfico 6">
            <a:extLst>
              <a:ext uri="{FF2B5EF4-FFF2-40B4-BE49-F238E27FC236}">
                <a16:creationId xmlns:a16="http://schemas.microsoft.com/office/drawing/2014/main" id="{5739AE22-D204-AA0E-489A-389B715F72A6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169711505"/>
              </p:ext>
            </p:extLst>
          </p:nvPr>
        </p:nvGraphicFramePr>
        <p:xfrm>
          <a:off x="5728356" y="2438979"/>
          <a:ext cx="4981824" cy="316535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</p:spTree>
    <p:extLst>
      <p:ext uri="{BB962C8B-B14F-4D97-AF65-F5344CB8AC3E}">
        <p14:creationId xmlns:p14="http://schemas.microsoft.com/office/powerpoint/2010/main" val="266393357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7B3B65A-D05E-6F3B-4178-AF0E76E261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MX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ACTIVIDADES DE LA OFICINA DE LA SECRETARÍA GENERAL DEL AYUNTAMIENTO</a:t>
            </a:r>
            <a:endParaRPr lang="es-MX" dirty="0"/>
          </a:p>
        </p:txBody>
      </p:sp>
      <p:pic>
        <p:nvPicPr>
          <p:cNvPr id="4" name="Marcador de contenido 4">
            <a:extLst>
              <a:ext uri="{FF2B5EF4-FFF2-40B4-BE49-F238E27FC236}">
                <a16:creationId xmlns:a16="http://schemas.microsoft.com/office/drawing/2014/main" id="{5F502D47-8297-4225-6C23-4DF5A7840E1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9016" b="18782"/>
          <a:stretch>
            <a:fillRect/>
          </a:stretch>
        </p:blipFill>
        <p:spPr>
          <a:xfrm>
            <a:off x="1023937" y="6044184"/>
            <a:ext cx="10144125" cy="813816"/>
          </a:xfrm>
          <a:prstGeom prst="rect">
            <a:avLst/>
          </a:prstGeom>
        </p:spPr>
      </p:pic>
      <p:graphicFrame>
        <p:nvGraphicFramePr>
          <p:cNvPr id="7" name="Gráfico 6">
            <a:extLst>
              <a:ext uri="{FF2B5EF4-FFF2-40B4-BE49-F238E27FC236}">
                <a16:creationId xmlns:a16="http://schemas.microsoft.com/office/drawing/2014/main" id="{00000000-0008-0000-0200-000003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17487081"/>
              </p:ext>
            </p:extLst>
          </p:nvPr>
        </p:nvGraphicFramePr>
        <p:xfrm>
          <a:off x="1139125" y="1798205"/>
          <a:ext cx="9856922" cy="413764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38803355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2328B5D-97D7-0F76-7D16-853EDE88B6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702341"/>
            <a:ext cx="7061616" cy="804161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3200" kern="1200">
                <a:solidFill>
                  <a:schemeClr val="tx1"/>
                </a:solidFill>
                <a:latin typeface="+mj-lt"/>
                <a:ea typeface="+mj-ea"/>
                <a:cs typeface="+mj-cs"/>
              </a:rPr>
              <a:t>FOTOGRAFÍAS </a:t>
            </a:r>
          </a:p>
        </p:txBody>
      </p:sp>
      <p:pic>
        <p:nvPicPr>
          <p:cNvPr id="8" name="Marcador de contenido 7">
            <a:extLst>
              <a:ext uri="{FF2B5EF4-FFF2-40B4-BE49-F238E27FC236}">
                <a16:creationId xmlns:a16="http://schemas.microsoft.com/office/drawing/2014/main" id="{F628ED4A-65F9-0AD1-7B99-5199E9BE358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" b="5028"/>
          <a:stretch>
            <a:fillRect/>
          </a:stretch>
        </p:blipFill>
        <p:spPr>
          <a:xfrm>
            <a:off x="-4" y="10"/>
            <a:ext cx="8328610" cy="5279933"/>
          </a:xfrm>
          <a:prstGeom prst="rect">
            <a:avLst/>
          </a:prstGeom>
        </p:spPr>
      </p:pic>
      <p:pic>
        <p:nvPicPr>
          <p:cNvPr id="11" name="Imagen 10">
            <a:extLst>
              <a:ext uri="{FF2B5EF4-FFF2-40B4-BE49-F238E27FC236}">
                <a16:creationId xmlns:a16="http://schemas.microsoft.com/office/drawing/2014/main" id="{1952603A-88FD-BE2B-12CA-3440D28BD54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22" b="-3"/>
          <a:stretch>
            <a:fillRect/>
          </a:stretch>
        </p:blipFill>
        <p:spPr>
          <a:xfrm>
            <a:off x="8328610" y="1"/>
            <a:ext cx="3863392" cy="2653792"/>
          </a:xfrm>
          <a:prstGeom prst="rect">
            <a:avLst/>
          </a:prstGeom>
        </p:spPr>
      </p:pic>
      <p:pic>
        <p:nvPicPr>
          <p:cNvPr id="13" name="Imagen 12">
            <a:extLst>
              <a:ext uri="{FF2B5EF4-FFF2-40B4-BE49-F238E27FC236}">
                <a16:creationId xmlns:a16="http://schemas.microsoft.com/office/drawing/2014/main" id="{97511CD8-4D06-A2B4-2640-B66DDD12F64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22" b="-3"/>
          <a:stretch>
            <a:fillRect/>
          </a:stretch>
        </p:blipFill>
        <p:spPr>
          <a:xfrm>
            <a:off x="8328611" y="2639971"/>
            <a:ext cx="3863392" cy="2653792"/>
          </a:xfrm>
          <a:prstGeom prst="rect">
            <a:avLst/>
          </a:prstGeom>
        </p:spPr>
      </p:pic>
      <p:grpSp>
        <p:nvGrpSpPr>
          <p:cNvPr id="21" name="Group 20">
            <a:extLst>
              <a:ext uri="{FF2B5EF4-FFF2-40B4-BE49-F238E27FC236}">
                <a16:creationId xmlns:a16="http://schemas.microsoft.com/office/drawing/2014/main" id="{AA47CC56-1188-533D-88C5-F705AFAAAE9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5193370"/>
            <a:ext cx="12207200" cy="123363"/>
            <a:chOff x="-5025" y="6737718"/>
            <a:chExt cx="12207200" cy="123363"/>
          </a:xfrm>
        </p:grpSpPr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5EEFA798-8C89-9948-4282-92855291AF2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5400000" flipH="1">
              <a:off x="6036894" y="695800"/>
              <a:ext cx="123362" cy="12207199"/>
            </a:xfrm>
            <a:prstGeom prst="rect">
              <a:avLst/>
            </a:prstGeom>
            <a:gradFill>
              <a:gsLst>
                <a:gs pos="0">
                  <a:schemeClr val="accent5"/>
                </a:gs>
                <a:gs pos="100000">
                  <a:schemeClr val="accent2"/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B4009D10-42BE-E080-5E98-DA638B250D3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6200000">
              <a:off x="9176406" y="3835311"/>
              <a:ext cx="123362" cy="5928176"/>
            </a:xfrm>
            <a:prstGeom prst="rect">
              <a:avLst/>
            </a:prstGeom>
            <a:gradFill>
              <a:gsLst>
                <a:gs pos="19000">
                  <a:schemeClr val="accent5">
                    <a:alpha val="0"/>
                  </a:schemeClr>
                </a:gs>
                <a:gs pos="100000">
                  <a:schemeClr val="accent5">
                    <a:lumMod val="60000"/>
                    <a:lumOff val="40000"/>
                  </a:schemeClr>
                </a:gs>
              </a:gsLst>
              <a:lin ang="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45805601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E8A7E99-6155-7592-A01F-6DC1A1E53AF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>
            <a:extLst>
              <a:ext uri="{FF2B5EF4-FFF2-40B4-BE49-F238E27FC236}">
                <a16:creationId xmlns:a16="http://schemas.microsoft.com/office/drawing/2014/main" id="{2E22CF6F-4749-6B2E-6D35-5953338CFD0F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s-MX" sz="31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COMPONENTE  DE LA DIRECCIÓN GENERAL DE LA COORDINACIÓN ADMINISTRATIVA</a:t>
            </a:r>
            <a:endParaRPr lang="es-MX" dirty="0"/>
          </a:p>
        </p:txBody>
      </p:sp>
      <p:graphicFrame>
        <p:nvGraphicFramePr>
          <p:cNvPr id="9" name="Marcador de contenido 8">
            <a:extLst>
              <a:ext uri="{FF2B5EF4-FFF2-40B4-BE49-F238E27FC236}">
                <a16:creationId xmlns:a16="http://schemas.microsoft.com/office/drawing/2014/main" id="{00000000-0008-0000-0D00-000003000000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838200" y="1825625"/>
          <a:ext cx="10515600" cy="43513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4253291051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1246</TotalTime>
  <Words>1137</Words>
  <Application>Microsoft Office PowerPoint</Application>
  <PresentationFormat>Panorámica</PresentationFormat>
  <Paragraphs>180</Paragraphs>
  <Slides>45</Slides>
  <Notes>2</Notes>
  <HiddenSlides>0</HiddenSlides>
  <MMClips>0</MMClips>
  <ScaleCrop>false</ScaleCrop>
  <HeadingPairs>
    <vt:vector size="6" baseType="variant">
      <vt:variant>
        <vt:lpstr>Fuentes usadas</vt:lpstr>
      </vt:variant>
      <vt:variant>
        <vt:i4>5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45</vt:i4>
      </vt:variant>
    </vt:vector>
  </HeadingPairs>
  <TitlesOfParts>
    <vt:vector size="51" baseType="lpstr">
      <vt:lpstr>Aptos</vt:lpstr>
      <vt:lpstr>Aptos Display</vt:lpstr>
      <vt:lpstr>Arial</vt:lpstr>
      <vt:lpstr>Calibri</vt:lpstr>
      <vt:lpstr>Century Gothic</vt:lpstr>
      <vt:lpstr>Tema de Office</vt:lpstr>
      <vt:lpstr>Presentación de PowerPoint</vt:lpstr>
      <vt:lpstr>Presentación de PowerPoint</vt:lpstr>
      <vt:lpstr>Presentación de PowerPoint</vt:lpstr>
      <vt:lpstr>PRIMERA SESIÓN ORDINARIA 2025-2027 SUBCOMITÉ SECTORIAL DEL  EJE 3 TODOS POR LA PAZ</vt:lpstr>
      <vt:lpstr>NIVEL PROPOSITO DE LA SECRETARÍA GENERAL</vt:lpstr>
      <vt:lpstr>Presentación de PowerPoint</vt:lpstr>
      <vt:lpstr>ACTIVIDADES DE LA OFICINA DE LA SECRETARÍA GENERAL DEL AYUNTAMIENTO</vt:lpstr>
      <vt:lpstr>FOTOGRAFÍAS </vt:lpstr>
      <vt:lpstr>COMPONENTE  DE LA DIRECCIÓN GENERAL DE LA COORDINACIÓN ADMINISTRATIVA</vt:lpstr>
      <vt:lpstr>ACTIVIDADES  DE LA DIRECCIÓN GENERAL DE LA COORDINACIÓN ADMINISTRATIVA</vt:lpstr>
      <vt:lpstr>FOTOGRAFÍAS </vt:lpstr>
      <vt:lpstr>COMPONENTE DE LA DIRECCIÓN DE DERECHOS HUMANOS Y GRUPOS PRIORITARIOS </vt:lpstr>
      <vt:lpstr>ACTIVIDADES  DE LA DIRECCIÓN DE DERECHOS HUMANOS Y GRUPOS PRIORITARIOS </vt:lpstr>
      <vt:lpstr>FOTOGRAFÍAS </vt:lpstr>
      <vt:lpstr>COMPONENTE DE LA DIRECCIÓN GENERAL DE JUZGADOS CÍVICOS Sanciones a la ciudadanía que realiza u omite actos que alteran la paz pública aplicadas.</vt:lpstr>
      <vt:lpstr>ACTIVIDADES DE LA DIRECCIÓN GENERAL DE JUZGADOS CÍVICOS</vt:lpstr>
      <vt:lpstr>FOTOGRAFÍAS </vt:lpstr>
      <vt:lpstr>COMPONENTE DEL CENTRO DE RETENCIÓN Y SANCIONES ADMINISTRATIVAS  Supervisión de guarda y custodia de ciudadanos que infringen el Reglamento de Justicia Cívica realizada.</vt:lpstr>
      <vt:lpstr>ACTIVIDADES  DEL CENTRO DE RETENCIÓN Y SANCIONES ADMINISTRATIVAS</vt:lpstr>
      <vt:lpstr>FOTOGRAFÍAS </vt:lpstr>
      <vt:lpstr>COMPONENTE DE LA DIRECCIÓN GENERAL DE GOBIERNO Acciones que fortalezcan el vinculo ciudadanía - gobierno con atención a las demandas Sociales</vt:lpstr>
      <vt:lpstr>ACTIVIDADES DE LA DIRECCIÓN GENERAL DE GOBIERNO</vt:lpstr>
      <vt:lpstr>FOTOGRAFÍAS </vt:lpstr>
      <vt:lpstr>COMPONENTE DE LA SECRETARÍA EJECUTIVA DE SIPINNA</vt:lpstr>
      <vt:lpstr>ACTIVIDADES  DE LA SECRETARÍA EJECUTIVA DE SIPINNA</vt:lpstr>
      <vt:lpstr>FOTOGRAFÍAS </vt:lpstr>
      <vt:lpstr>COMPONENTE  DE LA DIRECCIÓN GENERAL DE TRANSPORTE Y VIALIDAD Estrategias de mejoramiento de Transporte y vialidad pública implementadas.</vt:lpstr>
      <vt:lpstr>ACTIVIDADES  DE LA DIRECCIÓN GENERAL DE TRANSPORTE Y VIALIDAD</vt:lpstr>
      <vt:lpstr>FOTOGRAFIAS </vt:lpstr>
      <vt:lpstr>COMPONENTE DE LA DIRECCIÓN GENERAL DEL H. CUERPO DE BOMBEROS Prevención y combate de incendios, atención y respuesta de emergencias como accidentes, rescates y capacitaciones.</vt:lpstr>
      <vt:lpstr>ACTIVIDADES DE LA DIRECCIÓN GENERAL DEL H. CUERPO DE BOMBEROS</vt:lpstr>
      <vt:lpstr>FOTOGRAFÍAS </vt:lpstr>
      <vt:lpstr>COMPONENTE DE LA DIRECCIÓN DE LA UNIDAD TÉCNICA JURÍDICA</vt:lpstr>
      <vt:lpstr>ACTIVIDADES DE LA DIRECCIÓN DE LA UNIDAD TÉCNICA JURÍDICA</vt:lpstr>
      <vt:lpstr>FOTOGRAFÍAS </vt:lpstr>
      <vt:lpstr>COMPONENTE DE LA DIRECCIÓN GENERAL DE PROTECCIÓN CIVIL</vt:lpstr>
      <vt:lpstr>ACTIVIDADES DE LA DIRECCIÓN GENERAL DE PROTECCIÓN CIVIL</vt:lpstr>
      <vt:lpstr>FOROGRAFÍAS </vt:lpstr>
      <vt:lpstr>COMPONENTE DE LA DIRECCIÓN GENERAL DE ASUNTOS JURÍDICOS </vt:lpstr>
      <vt:lpstr>ACTIVIDADES DE LA DIRECCIÓN GENERAL DE ASUNTOS JURÍDICOS </vt:lpstr>
      <vt:lpstr>FOROGRAFÍAS </vt:lpstr>
      <vt:lpstr>COMPONENTE DE LA DIRECCIÓN GENERAL DE ARCHIVO MUNICIPAL Se fue trabajando con las areas administrativas en base a sus solicitudes, sin embargo se obtuvo una reducción de solicitudes debido al aumento de bajas documentales, obteniendo con ello un avance de 1.60% en este tercer trimestre.</vt:lpstr>
      <vt:lpstr>ACTIVIDADES DE LA DIRECCIÓN GENERAL DE ARCHIVO MUNICIPAL</vt:lpstr>
      <vt:lpstr>FOROGRAFÍAS </vt:lpstr>
      <vt:lpstr>MUCHAS GRACIAS  TERCER INFORME DEL SUB CÓMITE SECTORIAL EJE 3. TODOS POR LA PAZ 2025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zarai de la fuente</dc:creator>
  <cp:lastModifiedBy>Susana Chan May</cp:lastModifiedBy>
  <cp:revision>3</cp:revision>
  <dcterms:created xsi:type="dcterms:W3CDTF">2025-09-01T19:56:43Z</dcterms:created>
  <dcterms:modified xsi:type="dcterms:W3CDTF">2025-10-31T14:56:30Z</dcterms:modified>
</cp:coreProperties>
</file>